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15A5666-BABF-4AD0-8F5B-63399EA565F6}">
  <a:tblStyle styleId="{915A5666-BABF-4AD0-8F5B-63399EA565F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  <a:tblStyle styleId="{70C6D9A2-A4B7-4A8E-A18B-3CC60E76D359}" styleName="Table_1"/>
  <a:tblStyle styleId="{745387F3-3F4C-4AF9-BF9D-7B068DB45E23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fill>
          <a:solidFill>
            <a:schemeClr val="accent1">
              <a:alpha val="20000"/>
            </a:schemeClr>
          </a:solidFill>
        </a:fill>
      </a:tcStyle>
    </a:band1H>
    <a:band1V>
      <a:tcStyle>
        <a:fill>
          <a:solidFill>
            <a:schemeClr val="accent1">
              <a:alpha val="20000"/>
            </a:schemeClr>
          </a:solidFill>
        </a:fill>
      </a:tcStyle>
    </a:band1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8" name="Shape 74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9" name="Shape 10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 6 21 매니저님 – 우선 일러스트 부분은 제외하고 적용.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추후에 여신이 일러스트인지 3D인지 결정이 되면 다시 UI를 수정한다고 하셨다.</a:t>
            </a:r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6" name="Shape 116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1" name="Shape 12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0" name="Shape 13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2" name="Shape 135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Shape 14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4" name="Shape 142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6" name="Shape 14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2" name="Shape 153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Shape 161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9" name="Shape 161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Shape 168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4" name="Shape 168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구매 및 사용 PPT 는 어디에 있는 거지??</a:t>
            </a:r>
          </a:p>
        </p:txBody>
      </p:sp>
      <p:sp>
        <p:nvSpPr>
          <p:cNvPr id="1685" name="Shape 168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Shape 178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4" name="Shape 178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3" name="Shape 184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Shape 19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3" name="Shape 19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4" name="Shape 195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11" Type="http://schemas.openxmlformats.org/officeDocument/2006/relationships/image" Target="../media/image05.png"/><Relationship Id="rId10" Type="http://schemas.openxmlformats.org/officeDocument/2006/relationships/image" Target="../media/image06.jpg"/><Relationship Id="rId9" Type="http://schemas.openxmlformats.org/officeDocument/2006/relationships/image" Target="../media/image04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11" Type="http://schemas.openxmlformats.org/officeDocument/2006/relationships/image" Target="../media/image05.png"/><Relationship Id="rId10" Type="http://schemas.openxmlformats.org/officeDocument/2006/relationships/image" Target="../media/image06.jpg"/><Relationship Id="rId9" Type="http://schemas.openxmlformats.org/officeDocument/2006/relationships/image" Target="../media/image04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11" Type="http://schemas.openxmlformats.org/officeDocument/2006/relationships/image" Target="../media/image05.png"/><Relationship Id="rId10" Type="http://schemas.openxmlformats.org/officeDocument/2006/relationships/image" Target="../media/image09.jpg"/><Relationship Id="rId12" Type="http://schemas.openxmlformats.org/officeDocument/2006/relationships/image" Target="../media/image08.png"/><Relationship Id="rId9" Type="http://schemas.openxmlformats.org/officeDocument/2006/relationships/image" Target="../media/image06.jp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9.jpg"/><Relationship Id="rId13" Type="http://schemas.openxmlformats.org/officeDocument/2006/relationships/image" Target="../media/image11.png"/><Relationship Id="rId12" Type="http://schemas.openxmlformats.org/officeDocument/2006/relationships/image" Target="../media/image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06.jp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06.jp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4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06.jp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6.jpg"/><Relationship Id="rId13" Type="http://schemas.openxmlformats.org/officeDocument/2006/relationships/image" Target="../media/image14.jpg"/><Relationship Id="rId1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04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7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6.jpg"/><Relationship Id="rId13" Type="http://schemas.openxmlformats.org/officeDocument/2006/relationships/image" Target="../media/image16.png"/><Relationship Id="rId1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04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6.jpg"/><Relationship Id="rId13" Type="http://schemas.openxmlformats.org/officeDocument/2006/relationships/image" Target="../media/image12.jp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04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7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6.jpg"/><Relationship Id="rId13" Type="http://schemas.openxmlformats.org/officeDocument/2006/relationships/image" Target="../media/image15.png"/><Relationship Id="rId1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04.png"/><Relationship Id="rId15" Type="http://schemas.openxmlformats.org/officeDocument/2006/relationships/image" Target="../media/image23.png"/><Relationship Id="rId14" Type="http://schemas.openxmlformats.org/officeDocument/2006/relationships/image" Target="../media/image17.png"/><Relationship Id="rId17" Type="http://schemas.openxmlformats.org/officeDocument/2006/relationships/image" Target="../media/image27.jpg"/><Relationship Id="rId16" Type="http://schemas.openxmlformats.org/officeDocument/2006/relationships/image" Target="../media/image21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04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9.jpg"/><Relationship Id="rId13" Type="http://schemas.openxmlformats.org/officeDocument/2006/relationships/image" Target="../media/image3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06.jpg"/><Relationship Id="rId14" Type="http://schemas.openxmlformats.org/officeDocument/2006/relationships/image" Target="../media/image20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04.png"/><Relationship Id="rId8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30.jp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8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3.png"/><Relationship Id="rId12" Type="http://schemas.openxmlformats.org/officeDocument/2006/relationships/image" Target="../media/image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39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08.png"/><Relationship Id="rId5" Type="http://schemas.openxmlformats.org/officeDocument/2006/relationships/image" Target="../media/image00.png"/><Relationship Id="rId6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3.png"/><Relationship Id="rId13" Type="http://schemas.openxmlformats.org/officeDocument/2006/relationships/image" Target="../media/image40.png"/><Relationship Id="rId12" Type="http://schemas.openxmlformats.org/officeDocument/2006/relationships/image" Target="../media/image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39.png"/><Relationship Id="rId14" Type="http://schemas.openxmlformats.org/officeDocument/2006/relationships/image" Target="../media/image04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30.jp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35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35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11" Type="http://schemas.openxmlformats.org/officeDocument/2006/relationships/image" Target="../media/image05.png"/><Relationship Id="rId10" Type="http://schemas.openxmlformats.org/officeDocument/2006/relationships/image" Target="../media/image06.jpg"/><Relationship Id="rId12" Type="http://schemas.openxmlformats.org/officeDocument/2006/relationships/image" Target="../media/image10.png"/><Relationship Id="rId9" Type="http://schemas.openxmlformats.org/officeDocument/2006/relationships/image" Target="../media/image04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</a:t>
            </a:r>
            <a:b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Fountain of Goddess )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2016.06.17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Chris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Shape 233"/>
          <p:cNvGrpSpPr/>
          <p:nvPr/>
        </p:nvGrpSpPr>
        <p:grpSpPr>
          <a:xfrm>
            <a:off x="623998" y="706691"/>
            <a:ext cx="3208406" cy="5688815"/>
            <a:chOff x="5154139" y="734399"/>
            <a:chExt cx="3208406" cy="5688815"/>
          </a:xfrm>
        </p:grpSpPr>
        <p:grpSp>
          <p:nvGrpSpPr>
            <p:cNvPr id="234" name="Shape 234"/>
            <p:cNvGrpSpPr/>
            <p:nvPr/>
          </p:nvGrpSpPr>
          <p:grpSpPr>
            <a:xfrm>
              <a:off x="5157069" y="734399"/>
              <a:ext cx="3205475" cy="5688815"/>
              <a:chOff x="4091026" y="791268"/>
              <a:chExt cx="3205475" cy="5688815"/>
            </a:xfrm>
          </p:grpSpPr>
          <p:pic>
            <p:nvPicPr>
              <p:cNvPr id="235" name="Shape 2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91026" y="791268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6" name="Shape 236"/>
              <p:cNvSpPr/>
              <p:nvPr/>
            </p:nvSpPr>
            <p:spPr>
              <a:xfrm>
                <a:off x="4093957" y="791268"/>
                <a:ext cx="3165195" cy="5688815"/>
              </a:xfrm>
              <a:prstGeom prst="rect">
                <a:avLst/>
              </a:prstGeom>
              <a:solidFill>
                <a:schemeClr val="dk1">
                  <a:alpha val="21960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>
                <a:off x="4489869" y="819114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38" name="Shape 2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54207" y="85665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Shape 2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7628" y="868780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Shape 24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60139" y="86598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Shape 24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95601" y="856654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2" name="Shape 242"/>
              <p:cNvSpPr/>
              <p:nvPr/>
            </p:nvSpPr>
            <p:spPr>
              <a:xfrm>
                <a:off x="4728873" y="858371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5385123" y="85215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6088030" y="864588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6781617" y="849037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grpSp>
            <p:nvGrpSpPr>
              <p:cNvPr id="246" name="Shape 246"/>
              <p:cNvGrpSpPr/>
              <p:nvPr/>
            </p:nvGrpSpPr>
            <p:grpSpPr>
              <a:xfrm>
                <a:off x="4205489" y="5973311"/>
                <a:ext cx="569563" cy="438195"/>
                <a:chOff x="4531748" y="5962294"/>
                <a:chExt cx="522334" cy="381706"/>
              </a:xfrm>
            </p:grpSpPr>
            <p:sp>
              <p:nvSpPr>
                <p:cNvPr id="247" name="Shape 247"/>
                <p:cNvSpPr/>
                <p:nvPr/>
              </p:nvSpPr>
              <p:spPr>
                <a:xfrm>
                  <a:off x="4531748" y="5962294"/>
                  <a:ext cx="522334" cy="381706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 cap="flat" cmpd="sng" w="19050">
                  <a:solidFill>
                    <a:srgbClr val="FFF2CC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ctr" dir="5400000" dist="19050">
                    <a:srgbClr val="000000">
                      <a:alpha val="62745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Shape 248"/>
                <p:cNvSpPr/>
                <p:nvPr/>
              </p:nvSpPr>
              <p:spPr>
                <a:xfrm rot="10800000">
                  <a:off x="4615120" y="6054670"/>
                  <a:ext cx="336929" cy="205366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9" name="Shape 249"/>
              <p:cNvSpPr/>
              <p:nvPr/>
            </p:nvSpPr>
            <p:spPr>
              <a:xfrm>
                <a:off x="6208453" y="6038737"/>
                <a:ext cx="85472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상세 정보</a:t>
                </a:r>
              </a:p>
            </p:txBody>
          </p:sp>
        </p:grpSp>
        <p:sp>
          <p:nvSpPr>
            <p:cNvPr id="250" name="Shape 250"/>
            <p:cNvSpPr/>
            <p:nvPr/>
          </p:nvSpPr>
          <p:spPr>
            <a:xfrm>
              <a:off x="7098514" y="5925546"/>
              <a:ext cx="1136812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7156900" y="5985880"/>
              <a:ext cx="107273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아이템 사용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5176150" y="4350019"/>
              <a:ext cx="3166686" cy="932852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3" name="Shape 2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4694" y="1079486"/>
              <a:ext cx="2949661" cy="32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Shape 254"/>
            <p:cNvSpPr/>
            <p:nvPr/>
          </p:nvSpPr>
          <p:spPr>
            <a:xfrm>
              <a:off x="5154139" y="4360944"/>
              <a:ext cx="3180405" cy="5177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5" name="Shape 255"/>
            <p:cNvGrpSpPr/>
            <p:nvPr/>
          </p:nvGrpSpPr>
          <p:grpSpPr>
            <a:xfrm>
              <a:off x="5281742" y="4375890"/>
              <a:ext cx="2952613" cy="1477698"/>
              <a:chOff x="-2781300" y="3697328"/>
              <a:chExt cx="2952613" cy="1549130"/>
            </a:xfrm>
          </p:grpSpPr>
          <p:sp>
            <p:nvSpPr>
              <p:cNvPr id="256" name="Shape 256"/>
              <p:cNvSpPr/>
              <p:nvPr/>
            </p:nvSpPr>
            <p:spPr>
              <a:xfrm>
                <a:off x="-2781300" y="3697328"/>
                <a:ext cx="2952613" cy="1549130"/>
              </a:xfrm>
              <a:prstGeom prst="rect">
                <a:avLst/>
              </a:prstGeom>
              <a:solidFill>
                <a:srgbClr val="262626"/>
              </a:solidFill>
              <a:ln cap="flat" cmpd="sng" w="1905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7" name="Shape 257"/>
              <p:cNvGrpSpPr/>
              <p:nvPr/>
            </p:nvGrpSpPr>
            <p:grpSpPr>
              <a:xfrm>
                <a:off x="-2692558" y="4125033"/>
                <a:ext cx="1348863" cy="449272"/>
                <a:chOff x="-2843842" y="4125033"/>
                <a:chExt cx="1500148" cy="449272"/>
              </a:xfrm>
            </p:grpSpPr>
            <p:grpSp>
              <p:nvGrpSpPr>
                <p:cNvPr id="258" name="Shape 258"/>
                <p:cNvGrpSpPr/>
                <p:nvPr/>
              </p:nvGrpSpPr>
              <p:grpSpPr>
                <a:xfrm>
                  <a:off x="-2843842" y="4125033"/>
                  <a:ext cx="1500148" cy="449272"/>
                  <a:chOff x="4157703" y="3205951"/>
                  <a:chExt cx="1500148" cy="449272"/>
                </a:xfrm>
              </p:grpSpPr>
              <p:sp>
                <p:nvSpPr>
                  <p:cNvPr id="259" name="Shape 259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" name="Shape 260"/>
                  <p:cNvSpPr/>
                  <p:nvPr/>
                </p:nvSpPr>
                <p:spPr>
                  <a:xfrm>
                    <a:off x="438673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261" name="Shape 261"/>
                  <p:cNvSpPr/>
                  <p:nvPr/>
                </p:nvSpPr>
                <p:spPr>
                  <a:xfrm>
                    <a:off x="4388726" y="33320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262" name="Shape 26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-2795459" y="4269951"/>
                  <a:ext cx="213185" cy="2052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3" name="Shape 26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27546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4" name="Shape 264"/>
                <p:cNvSpPr/>
                <p:nvPr/>
              </p:nvSpPr>
              <p:spPr>
                <a:xfrm>
                  <a:off x="-2062396" y="4232983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2</a:t>
                  </a:r>
                </a:p>
              </p:txBody>
            </p:sp>
          </p:grpSp>
          <p:grpSp>
            <p:nvGrpSpPr>
              <p:cNvPr id="265" name="Shape 265"/>
              <p:cNvGrpSpPr/>
              <p:nvPr/>
            </p:nvGrpSpPr>
            <p:grpSpPr>
              <a:xfrm>
                <a:off x="-2692558" y="4631405"/>
                <a:ext cx="1348863" cy="446488"/>
                <a:chOff x="-2843842" y="4631405"/>
                <a:chExt cx="1500148" cy="446488"/>
              </a:xfrm>
            </p:grpSpPr>
            <p:grpSp>
              <p:nvGrpSpPr>
                <p:cNvPr id="266" name="Shape 266"/>
                <p:cNvGrpSpPr/>
                <p:nvPr/>
              </p:nvGrpSpPr>
              <p:grpSpPr>
                <a:xfrm>
                  <a:off x="-2843842" y="4631405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267" name="Shape 267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" name="Shape 268"/>
                  <p:cNvSpPr/>
                  <p:nvPr/>
                </p:nvSpPr>
                <p:spPr>
                  <a:xfrm>
                    <a:off x="43803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269" name="Shape 269"/>
                  <p:cNvSpPr/>
                  <p:nvPr/>
                </p:nvSpPr>
                <p:spPr>
                  <a:xfrm>
                    <a:off x="4388726" y="33193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270" name="Shape 27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-2808809" y="4786814"/>
                  <a:ext cx="232504" cy="190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1" name="Shape 271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76441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2" name="Shape 272"/>
                <p:cNvSpPr/>
                <p:nvPr/>
              </p:nvSpPr>
              <p:spPr>
                <a:xfrm>
                  <a:off x="-2075096" y="4721933"/>
                  <a:ext cx="58701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36</a:t>
                  </a:r>
                </a:p>
              </p:txBody>
            </p:sp>
          </p:grpSp>
          <p:grpSp>
            <p:nvGrpSpPr>
              <p:cNvPr id="273" name="Shape 273"/>
              <p:cNvGrpSpPr/>
              <p:nvPr/>
            </p:nvGrpSpPr>
            <p:grpSpPr>
              <a:xfrm>
                <a:off x="-1292038" y="4125033"/>
                <a:ext cx="1386531" cy="446488"/>
                <a:chOff x="2248139" y="4277054"/>
                <a:chExt cx="1500148" cy="446488"/>
              </a:xfrm>
            </p:grpSpPr>
            <p:grpSp>
              <p:nvGrpSpPr>
                <p:cNvPr id="274" name="Shape 274"/>
                <p:cNvGrpSpPr/>
                <p:nvPr/>
              </p:nvGrpSpPr>
              <p:grpSpPr>
                <a:xfrm>
                  <a:off x="2248139" y="4277054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275" name="Shape 275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" name="Shape 276"/>
                  <p:cNvSpPr/>
                  <p:nvPr/>
                </p:nvSpPr>
                <p:spPr>
                  <a:xfrm>
                    <a:off x="43930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277" name="Shape 277"/>
                  <p:cNvSpPr/>
                  <p:nvPr/>
                </p:nvSpPr>
                <p:spPr>
                  <a:xfrm>
                    <a:off x="4395076" y="332570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278" name="Shape 27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275783" y="4441644"/>
                  <a:ext cx="230219" cy="189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9" name="Shape 27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3553969" y="4427491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0" name="Shape 280"/>
                <p:cNvSpPr/>
                <p:nvPr/>
              </p:nvSpPr>
              <p:spPr>
                <a:xfrm>
                  <a:off x="3028046" y="4385005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8</a:t>
                  </a:r>
                </a:p>
              </p:txBody>
            </p:sp>
          </p:grpSp>
          <p:grpSp>
            <p:nvGrpSpPr>
              <p:cNvPr id="281" name="Shape 281"/>
              <p:cNvGrpSpPr/>
              <p:nvPr/>
            </p:nvGrpSpPr>
            <p:grpSpPr>
              <a:xfrm>
                <a:off x="-1289535" y="4657907"/>
                <a:ext cx="1386531" cy="419986"/>
                <a:chOff x="2250641" y="4809928"/>
                <a:chExt cx="1500148" cy="419986"/>
              </a:xfrm>
            </p:grpSpPr>
            <p:sp>
              <p:nvSpPr>
                <p:cNvPr id="282" name="Shape 282"/>
                <p:cNvSpPr/>
                <p:nvPr/>
              </p:nvSpPr>
              <p:spPr>
                <a:xfrm>
                  <a:off x="2250641" y="4809928"/>
                  <a:ext cx="1500148" cy="419986"/>
                </a:xfrm>
                <a:prstGeom prst="roundRect">
                  <a:avLst>
                    <a:gd fmla="val 7223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Shape 283"/>
                <p:cNvSpPr/>
                <p:nvPr/>
              </p:nvSpPr>
              <p:spPr>
                <a:xfrm>
                  <a:off x="2430422" y="4871053"/>
                  <a:ext cx="1220205" cy="3000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9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타운 n 레벨에 오픈!</a:t>
                  </a:r>
                </a:p>
              </p:txBody>
            </p:sp>
          </p:grpSp>
          <p:sp>
            <p:nvSpPr>
              <p:cNvPr id="284" name="Shape 284"/>
              <p:cNvSpPr/>
              <p:nvPr/>
            </p:nvSpPr>
            <p:spPr>
              <a:xfrm>
                <a:off x="-2180799" y="3727026"/>
                <a:ext cx="1753042" cy="29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오늘 남은 소원 횟수 : 194</a:t>
                </a:r>
              </a:p>
            </p:txBody>
          </p:sp>
          <p:cxnSp>
            <p:nvCxnSpPr>
              <p:cNvPr id="285" name="Shape 285"/>
              <p:cNvCxnSpPr/>
              <p:nvPr/>
            </p:nvCxnSpPr>
            <p:spPr>
              <a:xfrm>
                <a:off x="-2692558" y="4058739"/>
                <a:ext cx="2787049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286" name="Shape 286"/>
            <p:cNvSpPr/>
            <p:nvPr/>
          </p:nvSpPr>
          <p:spPr>
            <a:xfrm>
              <a:off x="5281742" y="1065879"/>
              <a:ext cx="2952613" cy="321862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" name="Shape 287"/>
            <p:cNvGrpSpPr/>
            <p:nvPr/>
          </p:nvGrpSpPr>
          <p:grpSpPr>
            <a:xfrm>
              <a:off x="6716828" y="3376769"/>
              <a:ext cx="1602475" cy="883738"/>
              <a:chOff x="6732068" y="3463451"/>
              <a:chExt cx="1602475" cy="883738"/>
            </a:xfrm>
          </p:grpSpPr>
          <p:sp>
            <p:nvSpPr>
              <p:cNvPr id="288" name="Shape 288"/>
              <p:cNvSpPr/>
              <p:nvPr/>
            </p:nvSpPr>
            <p:spPr>
              <a:xfrm>
                <a:off x="6732068" y="3583851"/>
                <a:ext cx="1498641" cy="763337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89" name="Shape 28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86624" y="3649846"/>
                <a:ext cx="486159" cy="48407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90" name="Shape 290"/>
              <p:cNvGrpSpPr/>
              <p:nvPr/>
            </p:nvGrpSpPr>
            <p:grpSpPr>
              <a:xfrm>
                <a:off x="6791387" y="4156327"/>
                <a:ext cx="1371114" cy="140911"/>
                <a:chOff x="1753259" y="3436608"/>
                <a:chExt cx="1255434" cy="110577"/>
              </a:xfrm>
            </p:grpSpPr>
            <p:sp>
              <p:nvSpPr>
                <p:cNvPr id="291" name="Shape 291"/>
                <p:cNvSpPr/>
                <p:nvPr/>
              </p:nvSpPr>
              <p:spPr>
                <a:xfrm>
                  <a:off x="1757706" y="3438989"/>
                  <a:ext cx="518076" cy="10819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" name="Shape 292"/>
                <p:cNvSpPr/>
                <p:nvPr/>
              </p:nvSpPr>
              <p:spPr>
                <a:xfrm>
                  <a:off x="1753259" y="3436608"/>
                  <a:ext cx="1255434" cy="109888"/>
                </a:xfrm>
                <a:prstGeom prst="rect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3" name="Shape 293"/>
              <p:cNvSpPr/>
              <p:nvPr/>
            </p:nvSpPr>
            <p:spPr>
              <a:xfrm>
                <a:off x="7272784" y="3612128"/>
                <a:ext cx="940753" cy="526628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7326970" y="3646198"/>
                <a:ext cx="900098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보너스 : A 등급</a:t>
                </a:r>
              </a:p>
            </p:txBody>
          </p:sp>
          <p:pic>
            <p:nvPicPr>
              <p:cNvPr id="295" name="Shape 29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099782" y="3463451"/>
                <a:ext cx="234760" cy="2104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6" name="Shape 296"/>
              <p:cNvSpPr/>
              <p:nvPr/>
            </p:nvSpPr>
            <p:spPr>
              <a:xfrm>
                <a:off x="7387607" y="3861835"/>
                <a:ext cx="773738" cy="245452"/>
              </a:xfrm>
              <a:prstGeom prst="rect">
                <a:avLst/>
              </a:prstGeom>
              <a:solidFill>
                <a:srgbClr val="0C0C0C"/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 기</a:t>
                </a:r>
              </a:p>
            </p:txBody>
          </p:sp>
        </p:grpSp>
      </p:grpSp>
      <p:sp>
        <p:nvSpPr>
          <p:cNvPr id="297" name="Shape 297"/>
          <p:cNvSpPr/>
          <p:nvPr/>
        </p:nvSpPr>
        <p:spPr>
          <a:xfrm>
            <a:off x="4159680" y="736085"/>
            <a:ext cx="4460443" cy="29305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소원 )</a:t>
            </a:r>
          </a:p>
        </p:txBody>
      </p:sp>
      <p:sp>
        <p:nvSpPr>
          <p:cNvPr id="299" name="Shape 299"/>
          <p:cNvSpPr/>
          <p:nvPr/>
        </p:nvSpPr>
        <p:spPr>
          <a:xfrm>
            <a:off x="4116510" y="3808792"/>
            <a:ext cx="497986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사용 버튼</a:t>
            </a:r>
          </a:p>
        </p:txBody>
      </p:sp>
      <p:sp>
        <p:nvSpPr>
          <p:cNvPr id="300" name="Shape 300"/>
          <p:cNvSpPr/>
          <p:nvPr/>
        </p:nvSpPr>
        <p:spPr>
          <a:xfrm>
            <a:off x="4266505" y="4067960"/>
            <a:ext cx="4877495" cy="216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누르는 즉시 남은 소원 횟수가 차감되며 소원 기능을 사용한 것으로 간주한다.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누르는 즉시 자원이 유저의 재화에 일반 자원으로 추가된다.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소모되는 소원의 우선 순위는 ( 일일 무료 소원 -&gt; 아이템 소원 -&gt; 크라운 소원 ) 이다.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기본 자원 지급량은 건물 레벨에 따라 변동이 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소원 기능을 사용하여 받은 자원의 다음 자원 지급량은, ( +a )가 된다.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크라운 소원은 2크라운으로 시작하여, 사용할 때마다 2크라운 씩 소모 값이 증가한다.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크라운 소원을 사용하는 경우,  최대 1회당 소모 값이 50크라운을 초과하지 못한다.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일일 소원 사용 횟수 200회를 모두 소모한 경우, 버튼을 비활성화합니다.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00:00시에 소원 사용 횟수 200회가 초기화 될 때, 활성화합니다.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grpSp>
        <p:nvGrpSpPr>
          <p:cNvPr id="301" name="Shape 301"/>
          <p:cNvGrpSpPr/>
          <p:nvPr/>
        </p:nvGrpSpPr>
        <p:grpSpPr>
          <a:xfrm>
            <a:off x="4263848" y="956626"/>
            <a:ext cx="1500148" cy="446488"/>
            <a:chOff x="2248139" y="4277054"/>
            <a:chExt cx="1500148" cy="446488"/>
          </a:xfrm>
        </p:grpSpPr>
        <p:grpSp>
          <p:nvGrpSpPr>
            <p:cNvPr id="302" name="Shape 302"/>
            <p:cNvGrpSpPr/>
            <p:nvPr/>
          </p:nvGrpSpPr>
          <p:grpSpPr>
            <a:xfrm>
              <a:off x="2248139" y="4277054"/>
              <a:ext cx="1500148" cy="446488"/>
              <a:chOff x="4157703" y="3205951"/>
              <a:chExt cx="1500148" cy="446488"/>
            </a:xfrm>
          </p:grpSpPr>
          <p:sp>
            <p:nvSpPr>
              <p:cNvPr id="303" name="Shape 303"/>
              <p:cNvSpPr/>
              <p:nvPr/>
            </p:nvSpPr>
            <p:spPr>
              <a:xfrm>
                <a:off x="4157703" y="3232453"/>
                <a:ext cx="1500148" cy="419986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4393080" y="3205951"/>
                <a:ext cx="575799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소원 빌기</a:t>
                </a:r>
              </a:p>
            </p:txBody>
          </p:sp>
          <p:sp>
            <p:nvSpPr>
              <p:cNvPr id="305" name="Shape 305"/>
              <p:cNvSpPr/>
              <p:nvPr/>
            </p:nvSpPr>
            <p:spPr>
              <a:xfrm>
                <a:off x="4395076" y="3325708"/>
                <a:ext cx="587019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11,000</a:t>
                </a:r>
              </a:p>
            </p:txBody>
          </p:sp>
        </p:grpSp>
        <p:pic>
          <p:nvPicPr>
            <p:cNvPr id="306" name="Shape 3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75783" y="4441644"/>
              <a:ext cx="230219" cy="189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Shape 30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53969" y="4427491"/>
              <a:ext cx="161403" cy="154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Shape 308"/>
            <p:cNvSpPr/>
            <p:nvPr/>
          </p:nvSpPr>
          <p:spPr>
            <a:xfrm>
              <a:off x="3058961" y="4385005"/>
              <a:ext cx="56778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소비 :   8</a:t>
              </a:r>
            </a:p>
          </p:txBody>
        </p:sp>
      </p:grpSp>
      <p:grpSp>
        <p:nvGrpSpPr>
          <p:cNvPr id="309" name="Shape 309"/>
          <p:cNvGrpSpPr/>
          <p:nvPr/>
        </p:nvGrpSpPr>
        <p:grpSpPr>
          <a:xfrm>
            <a:off x="4263848" y="1858254"/>
            <a:ext cx="1500148" cy="419986"/>
            <a:chOff x="2250641" y="4809928"/>
            <a:chExt cx="1500148" cy="419986"/>
          </a:xfrm>
        </p:grpSpPr>
        <p:sp>
          <p:nvSpPr>
            <p:cNvPr id="310" name="Shape 310"/>
            <p:cNvSpPr/>
            <p:nvPr/>
          </p:nvSpPr>
          <p:spPr>
            <a:xfrm>
              <a:off x="2250641" y="4809928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430422" y="4871053"/>
              <a:ext cx="1220205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타운 n 레벨에 오픈!</a:t>
              </a:r>
            </a:p>
          </p:txBody>
        </p:sp>
      </p:grpSp>
      <p:sp>
        <p:nvSpPr>
          <p:cNvPr id="312" name="Shape 312"/>
          <p:cNvSpPr/>
          <p:nvPr/>
        </p:nvSpPr>
        <p:spPr>
          <a:xfrm>
            <a:off x="4168660" y="436916"/>
            <a:ext cx="117594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버튼 설명</a:t>
            </a:r>
          </a:p>
        </p:txBody>
      </p:sp>
      <p:sp>
        <p:nvSpPr>
          <p:cNvPr id="313" name="Shape 313"/>
          <p:cNvSpPr/>
          <p:nvPr/>
        </p:nvSpPr>
        <p:spPr>
          <a:xfrm>
            <a:off x="6130507" y="1020445"/>
            <a:ext cx="1172116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 소비 표시</a:t>
            </a:r>
          </a:p>
        </p:txBody>
      </p:sp>
      <p:sp>
        <p:nvSpPr>
          <p:cNvPr id="314" name="Shape 314"/>
          <p:cNvSpPr/>
          <p:nvPr/>
        </p:nvSpPr>
        <p:spPr>
          <a:xfrm>
            <a:off x="6131560" y="727924"/>
            <a:ext cx="998990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이미지</a:t>
            </a:r>
          </a:p>
        </p:txBody>
      </p:sp>
      <p:sp>
        <p:nvSpPr>
          <p:cNvPr id="315" name="Shape 315"/>
          <p:cNvSpPr/>
          <p:nvPr/>
        </p:nvSpPr>
        <p:spPr>
          <a:xfrm>
            <a:off x="6130507" y="1429336"/>
            <a:ext cx="1460656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1회 당 획득 자원</a:t>
            </a:r>
          </a:p>
        </p:txBody>
      </p:sp>
      <p:cxnSp>
        <p:nvCxnSpPr>
          <p:cNvPr id="316" name="Shape 316"/>
          <p:cNvCxnSpPr>
            <a:stCxn id="314" idx="1"/>
            <a:endCxn id="306" idx="0"/>
          </p:cNvCxnSpPr>
          <p:nvPr/>
        </p:nvCxnSpPr>
        <p:spPr>
          <a:xfrm flipH="1">
            <a:off x="4406560" y="874631"/>
            <a:ext cx="1725000" cy="246600"/>
          </a:xfrm>
          <a:prstGeom prst="bentConnector2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17" name="Shape 317"/>
          <p:cNvCxnSpPr>
            <a:stCxn id="313" idx="1"/>
            <a:endCxn id="307" idx="3"/>
          </p:cNvCxnSpPr>
          <p:nvPr/>
        </p:nvCxnSpPr>
        <p:spPr>
          <a:xfrm flipH="1">
            <a:off x="5731207" y="1182028"/>
            <a:ext cx="399300" cy="21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18" name="Shape 318"/>
          <p:cNvCxnSpPr>
            <a:stCxn id="315" idx="1"/>
            <a:endCxn id="305" idx="2"/>
          </p:cNvCxnSpPr>
          <p:nvPr/>
        </p:nvCxnSpPr>
        <p:spPr>
          <a:xfrm rot="10800000">
            <a:off x="4794607" y="1399518"/>
            <a:ext cx="1335900" cy="191400"/>
          </a:xfrm>
          <a:prstGeom prst="bentConnector2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19" name="Shape 319"/>
          <p:cNvSpPr/>
          <p:nvPr/>
        </p:nvSpPr>
        <p:spPr>
          <a:xfrm>
            <a:off x="4242889" y="2286711"/>
            <a:ext cx="4377236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소원 기능을 활용하여 아이템을 얻을 수 없는 레벨인 경우, 위 버튼을 출력한다.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타운 레벨 제한이 걸려있는 자원인 경우.</a:t>
            </a:r>
          </a:p>
        </p:txBody>
      </p:sp>
      <p:grpSp>
        <p:nvGrpSpPr>
          <p:cNvPr id="320" name="Shape 320"/>
          <p:cNvGrpSpPr/>
          <p:nvPr/>
        </p:nvGrpSpPr>
        <p:grpSpPr>
          <a:xfrm>
            <a:off x="4264924" y="2889099"/>
            <a:ext cx="1500148" cy="446488"/>
            <a:chOff x="7236164" y="2007985"/>
            <a:chExt cx="1500148" cy="446488"/>
          </a:xfrm>
        </p:grpSpPr>
        <p:grpSp>
          <p:nvGrpSpPr>
            <p:cNvPr id="321" name="Shape 321"/>
            <p:cNvGrpSpPr/>
            <p:nvPr/>
          </p:nvGrpSpPr>
          <p:grpSpPr>
            <a:xfrm>
              <a:off x="7236164" y="2007985"/>
              <a:ext cx="1500148" cy="446488"/>
              <a:chOff x="4157703" y="3205951"/>
              <a:chExt cx="1500148" cy="446488"/>
            </a:xfrm>
          </p:grpSpPr>
          <p:sp>
            <p:nvSpPr>
              <p:cNvPr id="322" name="Shape 322"/>
              <p:cNvSpPr/>
              <p:nvPr/>
            </p:nvSpPr>
            <p:spPr>
              <a:xfrm>
                <a:off x="4157703" y="3232453"/>
                <a:ext cx="1500148" cy="419986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4380380" y="3205951"/>
                <a:ext cx="575799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소원 빌기</a:t>
                </a:r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4388726" y="3319358"/>
                <a:ext cx="587019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11,000</a:t>
                </a:r>
              </a:p>
            </p:txBody>
          </p:sp>
        </p:grpSp>
        <p:sp>
          <p:nvSpPr>
            <p:cNvPr id="325" name="Shape 325"/>
            <p:cNvSpPr/>
            <p:nvPr/>
          </p:nvSpPr>
          <p:spPr>
            <a:xfrm>
              <a:off x="8123570" y="2095799"/>
              <a:ext cx="492442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무료 !</a:t>
              </a:r>
            </a:p>
          </p:txBody>
        </p:sp>
        <p:pic>
          <p:nvPicPr>
            <p:cNvPr id="326" name="Shape 3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85942" y="2163353"/>
              <a:ext cx="232504" cy="190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Shape 327"/>
          <p:cNvSpPr/>
          <p:nvPr/>
        </p:nvSpPr>
        <p:spPr>
          <a:xfrm>
            <a:off x="4263848" y="3352217"/>
            <a:ext cx="2508427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무료 소원이 남아있는 경우, 위와 같이 출력</a:t>
            </a:r>
          </a:p>
        </p:txBody>
      </p:sp>
      <p:cxnSp>
        <p:nvCxnSpPr>
          <p:cNvPr id="328" name="Shape 328"/>
          <p:cNvCxnSpPr>
            <a:stCxn id="299" idx="1"/>
          </p:cNvCxnSpPr>
          <p:nvPr/>
        </p:nvCxnSpPr>
        <p:spPr>
          <a:xfrm flipH="1">
            <a:off x="3627510" y="3981917"/>
            <a:ext cx="489000" cy="999900"/>
          </a:xfrm>
          <a:prstGeom prst="bentConnector3">
            <a:avLst>
              <a:gd fmla="val 50012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Shape 333"/>
          <p:cNvGrpSpPr/>
          <p:nvPr/>
        </p:nvGrpSpPr>
        <p:grpSpPr>
          <a:xfrm>
            <a:off x="667208" y="691451"/>
            <a:ext cx="3208406" cy="5688815"/>
            <a:chOff x="5154139" y="734399"/>
            <a:chExt cx="3208406" cy="5688815"/>
          </a:xfrm>
        </p:grpSpPr>
        <p:grpSp>
          <p:nvGrpSpPr>
            <p:cNvPr id="334" name="Shape 334"/>
            <p:cNvGrpSpPr/>
            <p:nvPr/>
          </p:nvGrpSpPr>
          <p:grpSpPr>
            <a:xfrm>
              <a:off x="5157069" y="734399"/>
              <a:ext cx="3205475" cy="5688815"/>
              <a:chOff x="4091026" y="791268"/>
              <a:chExt cx="3205475" cy="5688815"/>
            </a:xfrm>
          </p:grpSpPr>
          <p:pic>
            <p:nvPicPr>
              <p:cNvPr id="335" name="Shape 3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91026" y="791268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6" name="Shape 336"/>
              <p:cNvSpPr/>
              <p:nvPr/>
            </p:nvSpPr>
            <p:spPr>
              <a:xfrm>
                <a:off x="4093957" y="791268"/>
                <a:ext cx="3165195" cy="5688815"/>
              </a:xfrm>
              <a:prstGeom prst="rect">
                <a:avLst/>
              </a:prstGeom>
              <a:solidFill>
                <a:schemeClr val="dk1">
                  <a:alpha val="21960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4489869" y="819114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38" name="Shape 3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54207" y="85665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" name="Shape 3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7628" y="868780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" name="Shape 34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60139" y="86598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Shape 34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95601" y="856654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2" name="Shape 342"/>
              <p:cNvSpPr/>
              <p:nvPr/>
            </p:nvSpPr>
            <p:spPr>
              <a:xfrm>
                <a:off x="4728873" y="858371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5385123" y="85215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6088030" y="864588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6781617" y="849037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grpSp>
            <p:nvGrpSpPr>
              <p:cNvPr id="346" name="Shape 346"/>
              <p:cNvGrpSpPr/>
              <p:nvPr/>
            </p:nvGrpSpPr>
            <p:grpSpPr>
              <a:xfrm>
                <a:off x="4205489" y="5973311"/>
                <a:ext cx="569563" cy="438195"/>
                <a:chOff x="4531748" y="5962294"/>
                <a:chExt cx="522334" cy="381706"/>
              </a:xfrm>
            </p:grpSpPr>
            <p:sp>
              <p:nvSpPr>
                <p:cNvPr id="347" name="Shape 347"/>
                <p:cNvSpPr/>
                <p:nvPr/>
              </p:nvSpPr>
              <p:spPr>
                <a:xfrm>
                  <a:off x="4531748" y="5962294"/>
                  <a:ext cx="522334" cy="381706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 cap="flat" cmpd="sng" w="19050">
                  <a:solidFill>
                    <a:srgbClr val="FFF2CC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ctr" dir="5400000" dist="19050">
                    <a:srgbClr val="000000">
                      <a:alpha val="62745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Shape 348"/>
                <p:cNvSpPr/>
                <p:nvPr/>
              </p:nvSpPr>
              <p:spPr>
                <a:xfrm rot="10800000">
                  <a:off x="4615120" y="6054670"/>
                  <a:ext cx="336929" cy="205366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9" name="Shape 349"/>
              <p:cNvSpPr/>
              <p:nvPr/>
            </p:nvSpPr>
            <p:spPr>
              <a:xfrm>
                <a:off x="6208453" y="6038737"/>
                <a:ext cx="85472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상세 정보</a:t>
                </a:r>
              </a:p>
            </p:txBody>
          </p:sp>
        </p:grpSp>
        <p:sp>
          <p:nvSpPr>
            <p:cNvPr id="350" name="Shape 350"/>
            <p:cNvSpPr/>
            <p:nvPr/>
          </p:nvSpPr>
          <p:spPr>
            <a:xfrm>
              <a:off x="7098514" y="5925546"/>
              <a:ext cx="1136812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7156900" y="5985880"/>
              <a:ext cx="107273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아이템 사용</a:t>
              </a:r>
            </a:p>
          </p:txBody>
        </p:sp>
        <p:sp>
          <p:nvSpPr>
            <p:cNvPr id="352" name="Shape 352"/>
            <p:cNvSpPr/>
            <p:nvPr/>
          </p:nvSpPr>
          <p:spPr>
            <a:xfrm>
              <a:off x="5176150" y="4350019"/>
              <a:ext cx="3166686" cy="932852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3" name="Shape 3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4694" y="1079486"/>
              <a:ext cx="2949661" cy="32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Shape 354"/>
            <p:cNvSpPr/>
            <p:nvPr/>
          </p:nvSpPr>
          <p:spPr>
            <a:xfrm>
              <a:off x="5154139" y="4360944"/>
              <a:ext cx="3180405" cy="5177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" name="Shape 355"/>
            <p:cNvGrpSpPr/>
            <p:nvPr/>
          </p:nvGrpSpPr>
          <p:grpSpPr>
            <a:xfrm>
              <a:off x="5281742" y="4375890"/>
              <a:ext cx="2952613" cy="1477698"/>
              <a:chOff x="-2781300" y="3697328"/>
              <a:chExt cx="2952613" cy="1549130"/>
            </a:xfrm>
          </p:grpSpPr>
          <p:sp>
            <p:nvSpPr>
              <p:cNvPr id="356" name="Shape 356"/>
              <p:cNvSpPr/>
              <p:nvPr/>
            </p:nvSpPr>
            <p:spPr>
              <a:xfrm>
                <a:off x="-2781300" y="3697328"/>
                <a:ext cx="2952613" cy="1549130"/>
              </a:xfrm>
              <a:prstGeom prst="rect">
                <a:avLst/>
              </a:prstGeom>
              <a:solidFill>
                <a:srgbClr val="262626"/>
              </a:solidFill>
              <a:ln cap="flat" cmpd="sng" w="1905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7" name="Shape 357"/>
              <p:cNvGrpSpPr/>
              <p:nvPr/>
            </p:nvGrpSpPr>
            <p:grpSpPr>
              <a:xfrm>
                <a:off x="-2692558" y="4125033"/>
                <a:ext cx="1348863" cy="449272"/>
                <a:chOff x="-2843842" y="4125033"/>
                <a:chExt cx="1500148" cy="449272"/>
              </a:xfrm>
            </p:grpSpPr>
            <p:grpSp>
              <p:nvGrpSpPr>
                <p:cNvPr id="358" name="Shape 358"/>
                <p:cNvGrpSpPr/>
                <p:nvPr/>
              </p:nvGrpSpPr>
              <p:grpSpPr>
                <a:xfrm>
                  <a:off x="-2843842" y="4125033"/>
                  <a:ext cx="1500148" cy="449272"/>
                  <a:chOff x="4157703" y="3205951"/>
                  <a:chExt cx="1500148" cy="449272"/>
                </a:xfrm>
              </p:grpSpPr>
              <p:sp>
                <p:nvSpPr>
                  <p:cNvPr id="359" name="Shape 359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0" name="Shape 360"/>
                  <p:cNvSpPr/>
                  <p:nvPr/>
                </p:nvSpPr>
                <p:spPr>
                  <a:xfrm>
                    <a:off x="438673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361" name="Shape 361"/>
                  <p:cNvSpPr/>
                  <p:nvPr/>
                </p:nvSpPr>
                <p:spPr>
                  <a:xfrm>
                    <a:off x="4388726" y="33320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362" name="Shape 36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-2795459" y="4269951"/>
                  <a:ext cx="213185" cy="2052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3" name="Shape 36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27546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4" name="Shape 364"/>
                <p:cNvSpPr/>
                <p:nvPr/>
              </p:nvSpPr>
              <p:spPr>
                <a:xfrm>
                  <a:off x="-2062396" y="4232983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2</a:t>
                  </a:r>
                </a:p>
              </p:txBody>
            </p:sp>
          </p:grpSp>
          <p:grpSp>
            <p:nvGrpSpPr>
              <p:cNvPr id="365" name="Shape 365"/>
              <p:cNvGrpSpPr/>
              <p:nvPr/>
            </p:nvGrpSpPr>
            <p:grpSpPr>
              <a:xfrm>
                <a:off x="-2692558" y="4631405"/>
                <a:ext cx="1348863" cy="446488"/>
                <a:chOff x="-2843842" y="4631405"/>
                <a:chExt cx="1500148" cy="446488"/>
              </a:xfrm>
            </p:grpSpPr>
            <p:grpSp>
              <p:nvGrpSpPr>
                <p:cNvPr id="366" name="Shape 366"/>
                <p:cNvGrpSpPr/>
                <p:nvPr/>
              </p:nvGrpSpPr>
              <p:grpSpPr>
                <a:xfrm>
                  <a:off x="-2843842" y="4631405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367" name="Shape 367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" name="Shape 368"/>
                  <p:cNvSpPr/>
                  <p:nvPr/>
                </p:nvSpPr>
                <p:spPr>
                  <a:xfrm>
                    <a:off x="43803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369" name="Shape 369"/>
                  <p:cNvSpPr/>
                  <p:nvPr/>
                </p:nvSpPr>
                <p:spPr>
                  <a:xfrm>
                    <a:off x="4388726" y="33193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370" name="Shape 37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-2808809" y="4786814"/>
                  <a:ext cx="232504" cy="190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1" name="Shape 371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76441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2" name="Shape 372"/>
                <p:cNvSpPr/>
                <p:nvPr/>
              </p:nvSpPr>
              <p:spPr>
                <a:xfrm>
                  <a:off x="-2075096" y="4721933"/>
                  <a:ext cx="58701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36</a:t>
                  </a:r>
                </a:p>
              </p:txBody>
            </p:sp>
          </p:grpSp>
          <p:grpSp>
            <p:nvGrpSpPr>
              <p:cNvPr id="373" name="Shape 373"/>
              <p:cNvGrpSpPr/>
              <p:nvPr/>
            </p:nvGrpSpPr>
            <p:grpSpPr>
              <a:xfrm>
                <a:off x="-1292038" y="4125033"/>
                <a:ext cx="1386531" cy="446488"/>
                <a:chOff x="2248139" y="4277054"/>
                <a:chExt cx="1500148" cy="446488"/>
              </a:xfrm>
            </p:grpSpPr>
            <p:grpSp>
              <p:nvGrpSpPr>
                <p:cNvPr id="374" name="Shape 374"/>
                <p:cNvGrpSpPr/>
                <p:nvPr/>
              </p:nvGrpSpPr>
              <p:grpSpPr>
                <a:xfrm>
                  <a:off x="2248139" y="4277054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375" name="Shape 375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6" name="Shape 376"/>
                  <p:cNvSpPr/>
                  <p:nvPr/>
                </p:nvSpPr>
                <p:spPr>
                  <a:xfrm>
                    <a:off x="43930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377" name="Shape 377"/>
                  <p:cNvSpPr/>
                  <p:nvPr/>
                </p:nvSpPr>
                <p:spPr>
                  <a:xfrm>
                    <a:off x="4395076" y="332570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378" name="Shape 37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275783" y="4441644"/>
                  <a:ext cx="230219" cy="189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9" name="Shape 37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3553969" y="4427491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0" name="Shape 380"/>
                <p:cNvSpPr/>
                <p:nvPr/>
              </p:nvSpPr>
              <p:spPr>
                <a:xfrm>
                  <a:off x="3028046" y="4385005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8</a:t>
                  </a:r>
                </a:p>
              </p:txBody>
            </p:sp>
          </p:grpSp>
          <p:grpSp>
            <p:nvGrpSpPr>
              <p:cNvPr id="381" name="Shape 381"/>
              <p:cNvGrpSpPr/>
              <p:nvPr/>
            </p:nvGrpSpPr>
            <p:grpSpPr>
              <a:xfrm>
                <a:off x="-1289535" y="4657907"/>
                <a:ext cx="1386531" cy="419986"/>
                <a:chOff x="2250641" y="4809928"/>
                <a:chExt cx="1500148" cy="419986"/>
              </a:xfrm>
            </p:grpSpPr>
            <p:sp>
              <p:nvSpPr>
                <p:cNvPr id="382" name="Shape 382"/>
                <p:cNvSpPr/>
                <p:nvPr/>
              </p:nvSpPr>
              <p:spPr>
                <a:xfrm>
                  <a:off x="2250641" y="4809928"/>
                  <a:ext cx="1500148" cy="419986"/>
                </a:xfrm>
                <a:prstGeom prst="roundRect">
                  <a:avLst>
                    <a:gd fmla="val 7223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Shape 383"/>
                <p:cNvSpPr/>
                <p:nvPr/>
              </p:nvSpPr>
              <p:spPr>
                <a:xfrm>
                  <a:off x="2430422" y="4871053"/>
                  <a:ext cx="1220205" cy="3000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9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타운 n 레벨에 오픈!</a:t>
                  </a:r>
                </a:p>
              </p:txBody>
            </p:sp>
          </p:grpSp>
          <p:sp>
            <p:nvSpPr>
              <p:cNvPr id="384" name="Shape 384"/>
              <p:cNvSpPr/>
              <p:nvPr/>
            </p:nvSpPr>
            <p:spPr>
              <a:xfrm>
                <a:off x="-2180799" y="3727026"/>
                <a:ext cx="1753042" cy="29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오늘 남은 소원 횟수 : 194</a:t>
                </a:r>
              </a:p>
            </p:txBody>
          </p:sp>
          <p:cxnSp>
            <p:nvCxnSpPr>
              <p:cNvPr id="385" name="Shape 385"/>
              <p:cNvCxnSpPr/>
              <p:nvPr/>
            </p:nvCxnSpPr>
            <p:spPr>
              <a:xfrm>
                <a:off x="-2692558" y="4058739"/>
                <a:ext cx="2787049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386" name="Shape 386"/>
            <p:cNvSpPr/>
            <p:nvPr/>
          </p:nvSpPr>
          <p:spPr>
            <a:xfrm>
              <a:off x="5281742" y="1065879"/>
              <a:ext cx="2952613" cy="321862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7" name="Shape 387"/>
            <p:cNvGrpSpPr/>
            <p:nvPr/>
          </p:nvGrpSpPr>
          <p:grpSpPr>
            <a:xfrm>
              <a:off x="6716828" y="3376769"/>
              <a:ext cx="1602475" cy="883738"/>
              <a:chOff x="6732068" y="3463451"/>
              <a:chExt cx="1602475" cy="883738"/>
            </a:xfrm>
          </p:grpSpPr>
          <p:sp>
            <p:nvSpPr>
              <p:cNvPr id="388" name="Shape 388"/>
              <p:cNvSpPr/>
              <p:nvPr/>
            </p:nvSpPr>
            <p:spPr>
              <a:xfrm>
                <a:off x="6732068" y="3583851"/>
                <a:ext cx="1498641" cy="763337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9" name="Shape 38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86624" y="3649846"/>
                <a:ext cx="486159" cy="48407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90" name="Shape 390"/>
              <p:cNvGrpSpPr/>
              <p:nvPr/>
            </p:nvGrpSpPr>
            <p:grpSpPr>
              <a:xfrm>
                <a:off x="6791387" y="4156327"/>
                <a:ext cx="1371114" cy="140911"/>
                <a:chOff x="1753259" y="3436608"/>
                <a:chExt cx="1255434" cy="110577"/>
              </a:xfrm>
            </p:grpSpPr>
            <p:sp>
              <p:nvSpPr>
                <p:cNvPr id="391" name="Shape 391"/>
                <p:cNvSpPr/>
                <p:nvPr/>
              </p:nvSpPr>
              <p:spPr>
                <a:xfrm>
                  <a:off x="1757706" y="3438989"/>
                  <a:ext cx="518076" cy="10819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Shape 392"/>
                <p:cNvSpPr/>
                <p:nvPr/>
              </p:nvSpPr>
              <p:spPr>
                <a:xfrm>
                  <a:off x="1753259" y="3436608"/>
                  <a:ext cx="1255434" cy="109888"/>
                </a:xfrm>
                <a:prstGeom prst="rect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3" name="Shape 393"/>
              <p:cNvSpPr/>
              <p:nvPr/>
            </p:nvSpPr>
            <p:spPr>
              <a:xfrm>
                <a:off x="7272784" y="3612128"/>
                <a:ext cx="940753" cy="526628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Shape 394"/>
              <p:cNvSpPr/>
              <p:nvPr/>
            </p:nvSpPr>
            <p:spPr>
              <a:xfrm>
                <a:off x="7326970" y="3646198"/>
                <a:ext cx="900098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보너스 : A 등급</a:t>
                </a:r>
              </a:p>
            </p:txBody>
          </p:sp>
          <p:pic>
            <p:nvPicPr>
              <p:cNvPr id="395" name="Shape 39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099782" y="3463451"/>
                <a:ext cx="234760" cy="2104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" name="Shape 396"/>
              <p:cNvSpPr/>
              <p:nvPr/>
            </p:nvSpPr>
            <p:spPr>
              <a:xfrm>
                <a:off x="7387607" y="3861835"/>
                <a:ext cx="773738" cy="245452"/>
              </a:xfrm>
              <a:prstGeom prst="rect">
                <a:avLst/>
              </a:prstGeom>
              <a:solidFill>
                <a:srgbClr val="0C0C0C"/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 기</a:t>
                </a:r>
              </a:p>
            </p:txBody>
          </p:sp>
        </p:grpSp>
      </p:grpSp>
      <p:sp>
        <p:nvSpPr>
          <p:cNvPr id="397" name="Shape 397"/>
          <p:cNvSpPr/>
          <p:nvPr/>
        </p:nvSpPr>
        <p:spPr>
          <a:xfrm>
            <a:off x="4177726" y="4077348"/>
            <a:ext cx="3229670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아이템 보유 중이면 버튼을 활성화한다.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활성화된 버튼을 누르면 아이템 사용 팝업창을 호출한다.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팝업창은 다음 페이지를 참고</a:t>
            </a:r>
          </a:p>
        </p:txBody>
      </p:sp>
      <p:grpSp>
        <p:nvGrpSpPr>
          <p:cNvPr id="398" name="Shape 398"/>
          <p:cNvGrpSpPr/>
          <p:nvPr/>
        </p:nvGrpSpPr>
        <p:grpSpPr>
          <a:xfrm>
            <a:off x="4357409" y="4807245"/>
            <a:ext cx="2329160" cy="1117648"/>
            <a:chOff x="8574813" y="5559376"/>
            <a:chExt cx="2329160" cy="1117648"/>
          </a:xfrm>
        </p:grpSpPr>
        <p:sp>
          <p:nvSpPr>
            <p:cNvPr id="399" name="Shape 399"/>
            <p:cNvSpPr/>
            <p:nvPr/>
          </p:nvSpPr>
          <p:spPr>
            <a:xfrm>
              <a:off x="8574813" y="5559376"/>
              <a:ext cx="2329160" cy="1117648"/>
            </a:xfrm>
            <a:prstGeom prst="roundRect">
              <a:avLst>
                <a:gd fmla="val 7223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9845193" y="5696351"/>
              <a:ext cx="742511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활성화 중</a:t>
              </a:r>
            </a:p>
          </p:txBody>
        </p:sp>
        <p:sp>
          <p:nvSpPr>
            <p:cNvPr id="401" name="Shape 401"/>
            <p:cNvSpPr/>
            <p:nvPr/>
          </p:nvSpPr>
          <p:spPr>
            <a:xfrm>
              <a:off x="9845193" y="6248801"/>
              <a:ext cx="915634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 활성화 중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8649800" y="5658689"/>
              <a:ext cx="1136812" cy="419986"/>
            </a:xfrm>
            <a:prstGeom prst="roundRect">
              <a:avLst>
                <a:gd fmla="val 7223" name="adj"/>
              </a:avLst>
            </a:prstGeom>
            <a:solidFill>
              <a:srgbClr val="D8D8D8"/>
            </a:soli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8698950" y="5719023"/>
              <a:ext cx="107273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아이템 사용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8649800" y="6201614"/>
              <a:ext cx="1136812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8698950" y="6261948"/>
              <a:ext cx="107273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아이템 사용</a:t>
              </a:r>
            </a:p>
          </p:txBody>
        </p:sp>
      </p:grpSp>
      <p:cxnSp>
        <p:nvCxnSpPr>
          <p:cNvPr id="406" name="Shape 406"/>
          <p:cNvCxnSpPr/>
          <p:nvPr/>
        </p:nvCxnSpPr>
        <p:spPr>
          <a:xfrm rot="5400000">
            <a:off x="2852312" y="4843558"/>
            <a:ext cx="2117099" cy="411299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07" name="Shape 407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소원 아이템 )</a:t>
            </a:r>
          </a:p>
        </p:txBody>
      </p:sp>
      <p:sp>
        <p:nvSpPr>
          <p:cNvPr id="408" name="Shape 408"/>
          <p:cNvSpPr/>
          <p:nvPr/>
        </p:nvSpPr>
        <p:spPr>
          <a:xfrm>
            <a:off x="4116510" y="3817535"/>
            <a:ext cx="497986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아이템 사용 버튼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Shape 413"/>
          <p:cNvGrpSpPr/>
          <p:nvPr/>
        </p:nvGrpSpPr>
        <p:grpSpPr>
          <a:xfrm>
            <a:off x="631816" y="713494"/>
            <a:ext cx="3205475" cy="5688815"/>
            <a:chOff x="4091026" y="791268"/>
            <a:chExt cx="3205475" cy="5688815"/>
          </a:xfrm>
        </p:grpSpPr>
        <p:pic>
          <p:nvPicPr>
            <p:cNvPr id="414" name="Shape 4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1026" y="791268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Shape 415"/>
            <p:cNvSpPr/>
            <p:nvPr/>
          </p:nvSpPr>
          <p:spPr>
            <a:xfrm>
              <a:off x="4093957" y="791268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4489869" y="819114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7" name="Shape 4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54207" y="85665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Shape 4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07628" y="868780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Shape 4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0139" y="86598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Shape 4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95601" y="856654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Shape 421"/>
            <p:cNvSpPr/>
            <p:nvPr/>
          </p:nvSpPr>
          <p:spPr>
            <a:xfrm>
              <a:off x="4728873" y="858371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5385123" y="852150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423" name="Shape 423"/>
            <p:cNvSpPr/>
            <p:nvPr/>
          </p:nvSpPr>
          <p:spPr>
            <a:xfrm>
              <a:off x="6088030" y="864588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6781617" y="849037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grpSp>
          <p:nvGrpSpPr>
            <p:cNvPr id="425" name="Shape 425"/>
            <p:cNvGrpSpPr/>
            <p:nvPr/>
          </p:nvGrpSpPr>
          <p:grpSpPr>
            <a:xfrm>
              <a:off x="4159309" y="5973311"/>
              <a:ext cx="569563" cy="438195"/>
              <a:chOff x="4489398" y="5962294"/>
              <a:chExt cx="522334" cy="381706"/>
            </a:xfrm>
          </p:grpSpPr>
          <p:sp>
            <p:nvSpPr>
              <p:cNvPr id="426" name="Shape 426"/>
              <p:cNvSpPr/>
              <p:nvPr/>
            </p:nvSpPr>
            <p:spPr>
              <a:xfrm>
                <a:off x="4489398" y="5962294"/>
                <a:ext cx="522334" cy="381706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19191"/>
                  </a:gs>
                </a:gsLst>
                <a:lin ang="5400000" scaled="0"/>
              </a:gradFill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Shape 427"/>
              <p:cNvSpPr/>
              <p:nvPr/>
            </p:nvSpPr>
            <p:spPr>
              <a:xfrm rot="10800000">
                <a:off x="4572768" y="6054670"/>
                <a:ext cx="336929" cy="205366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8" name="Shape 428"/>
            <p:cNvSpPr/>
            <p:nvPr/>
          </p:nvSpPr>
          <p:spPr>
            <a:xfrm>
              <a:off x="6208453" y="603873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</p:grpSp>
      <p:sp>
        <p:nvSpPr>
          <p:cNvPr id="429" name="Shape 429"/>
          <p:cNvSpPr/>
          <p:nvPr/>
        </p:nvSpPr>
        <p:spPr>
          <a:xfrm>
            <a:off x="1413217" y="3800098"/>
            <a:ext cx="1689885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오늘 남은 소원 횟수 : 194</a:t>
            </a:r>
          </a:p>
        </p:txBody>
      </p:sp>
      <p:grpSp>
        <p:nvGrpSpPr>
          <p:cNvPr id="430" name="Shape 430"/>
          <p:cNvGrpSpPr/>
          <p:nvPr/>
        </p:nvGrpSpPr>
        <p:grpSpPr>
          <a:xfrm>
            <a:off x="696335" y="4277054"/>
            <a:ext cx="1500148" cy="449272"/>
            <a:chOff x="4157703" y="3205951"/>
            <a:chExt cx="1500148" cy="449272"/>
          </a:xfrm>
        </p:grpSpPr>
        <p:sp>
          <p:nvSpPr>
            <p:cNvPr id="431" name="Shape 431"/>
            <p:cNvSpPr/>
            <p:nvPr/>
          </p:nvSpPr>
          <p:spPr>
            <a:xfrm>
              <a:off x="4157703" y="3232453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4386730" y="3205951"/>
              <a:ext cx="575799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빌기</a:t>
              </a:r>
            </a:p>
          </p:txBody>
        </p:sp>
        <p:sp>
          <p:nvSpPr>
            <p:cNvPr id="433" name="Shape 433"/>
            <p:cNvSpPr/>
            <p:nvPr/>
          </p:nvSpPr>
          <p:spPr>
            <a:xfrm>
              <a:off x="4388726" y="3332058"/>
              <a:ext cx="587019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11,000</a:t>
              </a:r>
            </a:p>
          </p:txBody>
        </p:sp>
      </p:grpSp>
      <p:pic>
        <p:nvPicPr>
          <p:cNvPr id="434" name="Shape 4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4718" y="4421971"/>
            <a:ext cx="213185" cy="205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Shape 435"/>
          <p:cNvGrpSpPr/>
          <p:nvPr/>
        </p:nvGrpSpPr>
        <p:grpSpPr>
          <a:xfrm>
            <a:off x="696335" y="4783426"/>
            <a:ext cx="1500148" cy="446488"/>
            <a:chOff x="4157703" y="3205951"/>
            <a:chExt cx="1500148" cy="446488"/>
          </a:xfrm>
        </p:grpSpPr>
        <p:sp>
          <p:nvSpPr>
            <p:cNvPr id="436" name="Shape 436"/>
            <p:cNvSpPr/>
            <p:nvPr/>
          </p:nvSpPr>
          <p:spPr>
            <a:xfrm>
              <a:off x="4157703" y="3232453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4380380" y="3205951"/>
              <a:ext cx="575799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빌기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4388726" y="3319358"/>
              <a:ext cx="587019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11,000</a:t>
              </a:r>
            </a:p>
          </p:txBody>
        </p:sp>
      </p:grpSp>
      <p:pic>
        <p:nvPicPr>
          <p:cNvPr id="439" name="Shape 4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368" y="4938835"/>
            <a:ext cx="232504" cy="19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04568" y="4427491"/>
            <a:ext cx="161403" cy="1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1509562" y="4385005"/>
            <a:ext cx="56778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소비 :   2</a:t>
            </a:r>
          </a:p>
        </p:txBody>
      </p:sp>
      <p:pic>
        <p:nvPicPr>
          <p:cNvPr id="442" name="Shape 4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04568" y="4916441"/>
            <a:ext cx="161403" cy="1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1496862" y="4873955"/>
            <a:ext cx="58701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소비 :  36</a:t>
            </a:r>
          </a:p>
        </p:txBody>
      </p:sp>
      <p:grpSp>
        <p:nvGrpSpPr>
          <p:cNvPr id="444" name="Shape 444"/>
          <p:cNvGrpSpPr/>
          <p:nvPr/>
        </p:nvGrpSpPr>
        <p:grpSpPr>
          <a:xfrm>
            <a:off x="2248139" y="4277054"/>
            <a:ext cx="1500148" cy="446488"/>
            <a:chOff x="2248139" y="4277054"/>
            <a:chExt cx="1500148" cy="446488"/>
          </a:xfrm>
        </p:grpSpPr>
        <p:grpSp>
          <p:nvGrpSpPr>
            <p:cNvPr id="445" name="Shape 445"/>
            <p:cNvGrpSpPr/>
            <p:nvPr/>
          </p:nvGrpSpPr>
          <p:grpSpPr>
            <a:xfrm>
              <a:off x="2248139" y="4277054"/>
              <a:ext cx="1500148" cy="446488"/>
              <a:chOff x="4157703" y="3205951"/>
              <a:chExt cx="1500148" cy="446488"/>
            </a:xfrm>
          </p:grpSpPr>
          <p:sp>
            <p:nvSpPr>
              <p:cNvPr id="446" name="Shape 446"/>
              <p:cNvSpPr/>
              <p:nvPr/>
            </p:nvSpPr>
            <p:spPr>
              <a:xfrm>
                <a:off x="4157703" y="3232453"/>
                <a:ext cx="1500148" cy="419986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4393080" y="3205951"/>
                <a:ext cx="575799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소원 빌기</a:t>
                </a: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4395076" y="3325708"/>
                <a:ext cx="587019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11,000</a:t>
                </a:r>
              </a:p>
            </p:txBody>
          </p:sp>
        </p:grpSp>
        <p:pic>
          <p:nvPicPr>
            <p:cNvPr id="449" name="Shape 4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75783" y="4441644"/>
              <a:ext cx="230219" cy="189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Shape 4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53969" y="4427491"/>
              <a:ext cx="161403" cy="154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Shape 451"/>
            <p:cNvSpPr/>
            <p:nvPr/>
          </p:nvSpPr>
          <p:spPr>
            <a:xfrm>
              <a:off x="3058961" y="4385005"/>
              <a:ext cx="56778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소비 :   8</a:t>
              </a:r>
            </a:p>
          </p:txBody>
        </p:sp>
      </p:grpSp>
      <p:grpSp>
        <p:nvGrpSpPr>
          <p:cNvPr id="452" name="Shape 452"/>
          <p:cNvGrpSpPr/>
          <p:nvPr/>
        </p:nvGrpSpPr>
        <p:grpSpPr>
          <a:xfrm>
            <a:off x="2250641" y="4809928"/>
            <a:ext cx="1500148" cy="419986"/>
            <a:chOff x="2250641" y="4809928"/>
            <a:chExt cx="1500148" cy="419986"/>
          </a:xfrm>
        </p:grpSpPr>
        <p:sp>
          <p:nvSpPr>
            <p:cNvPr id="453" name="Shape 453"/>
            <p:cNvSpPr/>
            <p:nvPr/>
          </p:nvSpPr>
          <p:spPr>
            <a:xfrm>
              <a:off x="2250641" y="4809928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2430422" y="4871053"/>
              <a:ext cx="1220205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타운 n 레벨에 오픈!</a:t>
              </a:r>
            </a:p>
          </p:txBody>
        </p:sp>
      </p:grpSp>
      <p:sp>
        <p:nvSpPr>
          <p:cNvPr id="455" name="Shape 455"/>
          <p:cNvSpPr/>
          <p:nvPr/>
        </p:nvSpPr>
        <p:spPr>
          <a:xfrm>
            <a:off x="2628677" y="5904642"/>
            <a:ext cx="1136812" cy="419986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2677827" y="5964976"/>
            <a:ext cx="107273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소원 아이템 사용</a:t>
            </a:r>
          </a:p>
        </p:txBody>
      </p:sp>
      <p:sp>
        <p:nvSpPr>
          <p:cNvPr id="457" name="Shape 457"/>
          <p:cNvSpPr/>
          <p:nvPr/>
        </p:nvSpPr>
        <p:spPr>
          <a:xfrm>
            <a:off x="631816" y="2259263"/>
            <a:ext cx="3165721" cy="1393947"/>
          </a:xfrm>
          <a:prstGeom prst="rect">
            <a:avLst/>
          </a:prstGeom>
          <a:solidFill>
            <a:srgbClr val="0C0C0C">
              <a:alpha val="600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Shape 458"/>
          <p:cNvGrpSpPr/>
          <p:nvPr/>
        </p:nvGrpSpPr>
        <p:grpSpPr>
          <a:xfrm>
            <a:off x="3216165" y="3412731"/>
            <a:ext cx="481421" cy="276998"/>
            <a:chOff x="3323921" y="3435080"/>
            <a:chExt cx="419518" cy="208823"/>
          </a:xfrm>
        </p:grpSpPr>
        <p:sp>
          <p:nvSpPr>
            <p:cNvPr id="459" name="Shape 459"/>
            <p:cNvSpPr/>
            <p:nvPr/>
          </p:nvSpPr>
          <p:spPr>
            <a:xfrm>
              <a:off x="3325760" y="3467853"/>
              <a:ext cx="386403" cy="150201"/>
            </a:xfrm>
            <a:prstGeom prst="roundRect">
              <a:avLst>
                <a:gd fmla="val 7223" name="adj"/>
              </a:avLst>
            </a:prstGeom>
            <a:solidFill>
              <a:srgbClr val="262626"/>
            </a:solidFill>
            <a:ln cap="flat" cmpd="sng" w="1905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3323921" y="3435080"/>
              <a:ext cx="419518" cy="2088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교  환</a:t>
              </a:r>
            </a:p>
          </p:txBody>
        </p:sp>
      </p:grpSp>
      <p:sp>
        <p:nvSpPr>
          <p:cNvPr id="461" name="Shape 461"/>
          <p:cNvSpPr/>
          <p:nvPr/>
        </p:nvSpPr>
        <p:spPr>
          <a:xfrm>
            <a:off x="1958091" y="3295003"/>
            <a:ext cx="97664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신앙 보너스 A 등급</a:t>
            </a:r>
          </a:p>
        </p:txBody>
      </p:sp>
      <p:pic>
        <p:nvPicPr>
          <p:cNvPr id="462" name="Shape 4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3531" y="3056850"/>
            <a:ext cx="354952" cy="353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Shape 463"/>
          <p:cNvGrpSpPr/>
          <p:nvPr/>
        </p:nvGrpSpPr>
        <p:grpSpPr>
          <a:xfrm>
            <a:off x="1721509" y="3506411"/>
            <a:ext cx="1422196" cy="105021"/>
            <a:chOff x="1753259" y="3436608"/>
            <a:chExt cx="1255434" cy="110577"/>
          </a:xfrm>
        </p:grpSpPr>
        <p:sp>
          <p:nvSpPr>
            <p:cNvPr id="464" name="Shape 464"/>
            <p:cNvSpPr/>
            <p:nvPr/>
          </p:nvSpPr>
          <p:spPr>
            <a:xfrm>
              <a:off x="1757706" y="3438989"/>
              <a:ext cx="518076" cy="108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753259" y="3436608"/>
              <a:ext cx="1255434" cy="109888"/>
            </a:xfrm>
            <a:prstGeom prst="rect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6" name="Shape 4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7191" y="2305761"/>
            <a:ext cx="942369" cy="131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88191" y="2977483"/>
            <a:ext cx="183364" cy="16436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1736391" y="2256496"/>
            <a:ext cx="1986249" cy="589735"/>
          </a:xfrm>
          <a:prstGeom prst="wedgeRoundRectCallout">
            <a:avLst>
              <a:gd fmla="val -62684" name="adj1"/>
              <a:gd fmla="val -1471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1928582" y="2327138"/>
            <a:ext cx="162091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아, 오셨군요.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오늘은 어떤 소원을 원하시죠?</a:t>
            </a:r>
          </a:p>
        </p:txBody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소원 아이템 )</a:t>
            </a:r>
          </a:p>
        </p:txBody>
      </p:sp>
      <p:sp>
        <p:nvSpPr>
          <p:cNvPr id="471" name="Shape 471"/>
          <p:cNvSpPr/>
          <p:nvPr/>
        </p:nvSpPr>
        <p:spPr>
          <a:xfrm>
            <a:off x="4110810" y="2071875"/>
            <a:ext cx="1668047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팝업창 닫기 버튼</a:t>
            </a:r>
          </a:p>
        </p:txBody>
      </p:sp>
      <p:sp>
        <p:nvSpPr>
          <p:cNvPr id="472" name="Shape 472"/>
          <p:cNvSpPr/>
          <p:nvPr/>
        </p:nvSpPr>
        <p:spPr>
          <a:xfrm>
            <a:off x="4106791" y="2406203"/>
            <a:ext cx="2620546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개수 증감 버튼</a:t>
            </a:r>
          </a:p>
        </p:txBody>
      </p:sp>
      <p:sp>
        <p:nvSpPr>
          <p:cNvPr id="473" name="Shape 473"/>
          <p:cNvSpPr/>
          <p:nvPr/>
        </p:nvSpPr>
        <p:spPr>
          <a:xfrm>
            <a:off x="4234753" y="2646182"/>
            <a:ext cx="3229670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1보다 아래로 내려가지 않는다.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유저가 보유한 개수보다 높게 올라가지 않는다.</a:t>
            </a:r>
          </a:p>
        </p:txBody>
      </p:sp>
      <p:sp>
        <p:nvSpPr>
          <p:cNvPr id="474" name="Shape 474"/>
          <p:cNvSpPr/>
          <p:nvPr/>
        </p:nvSpPr>
        <p:spPr>
          <a:xfrm>
            <a:off x="4106791" y="3244403"/>
            <a:ext cx="2620546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 개수 표시</a:t>
            </a:r>
          </a:p>
        </p:txBody>
      </p:sp>
      <p:sp>
        <p:nvSpPr>
          <p:cNvPr id="475" name="Shape 475"/>
          <p:cNvSpPr/>
          <p:nvPr/>
        </p:nvSpPr>
        <p:spPr>
          <a:xfrm>
            <a:off x="638581" y="720189"/>
            <a:ext cx="3165195" cy="5688815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6" name="Shape 476"/>
          <p:cNvGrpSpPr/>
          <p:nvPr/>
        </p:nvGrpSpPr>
        <p:grpSpPr>
          <a:xfrm>
            <a:off x="671562" y="2099997"/>
            <a:ext cx="3109578" cy="1696969"/>
            <a:chOff x="4412892" y="3118060"/>
            <a:chExt cx="3109578" cy="1696969"/>
          </a:xfrm>
        </p:grpSpPr>
        <p:sp>
          <p:nvSpPr>
            <p:cNvPr id="477" name="Shape 477"/>
            <p:cNvSpPr/>
            <p:nvPr/>
          </p:nvSpPr>
          <p:spPr>
            <a:xfrm>
              <a:off x="4412892" y="3118060"/>
              <a:ext cx="3109578" cy="1696969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4543412" y="3697321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9" name="Shape 479"/>
            <p:cNvCxnSpPr/>
            <p:nvPr/>
          </p:nvCxnSpPr>
          <p:spPr>
            <a:xfrm>
              <a:off x="4881394" y="3919778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480" name="Shape 480"/>
            <p:cNvSpPr/>
            <p:nvPr/>
          </p:nvSpPr>
          <p:spPr>
            <a:xfrm>
              <a:off x="6802560" y="3839051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481" name="Shape 481"/>
            <p:cNvSpPr/>
            <p:nvPr/>
          </p:nvSpPr>
          <p:spPr>
            <a:xfrm>
              <a:off x="4875371" y="38126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4819596" y="3219149"/>
              <a:ext cx="2345513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영주님! 소원을/를 사용하시겠습니까?</a:t>
              </a:r>
            </a:p>
          </p:txBody>
        </p:sp>
        <p:sp>
          <p:nvSpPr>
            <p:cNvPr id="483" name="Shape 483"/>
            <p:cNvSpPr/>
            <p:nvPr/>
          </p:nvSpPr>
          <p:spPr>
            <a:xfrm>
              <a:off x="5525526" y="4423946"/>
              <a:ext cx="885670" cy="266967"/>
            </a:xfrm>
            <a:prstGeom prst="roundRect">
              <a:avLst>
                <a:gd fmla="val 7223" name="adj"/>
              </a:avLst>
            </a:prstGeom>
            <a:solidFill>
              <a:srgbClr val="BFBFBF"/>
            </a:soli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   용</a:t>
              </a:r>
            </a:p>
          </p:txBody>
        </p:sp>
        <p:pic>
          <p:nvPicPr>
            <p:cNvPr id="484" name="Shape 48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279071" y="3141585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Shape 485"/>
            <p:cNvSpPr/>
            <p:nvPr/>
          </p:nvSpPr>
          <p:spPr>
            <a:xfrm>
              <a:off x="5592082" y="3959432"/>
              <a:ext cx="751174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보유 :  20</a:t>
              </a:r>
            </a:p>
          </p:txBody>
        </p:sp>
        <p:sp>
          <p:nvSpPr>
            <p:cNvPr id="486" name="Shape 486"/>
            <p:cNvSpPr/>
            <p:nvPr/>
          </p:nvSpPr>
          <p:spPr>
            <a:xfrm>
              <a:off x="4589460" y="3783412"/>
              <a:ext cx="248117" cy="314631"/>
            </a:xfrm>
            <a:prstGeom prst="mathMinus">
              <a:avLst>
                <a:gd fmla="val 23520" name="adj1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6449878" y="3780057"/>
              <a:ext cx="342457" cy="328479"/>
            </a:xfrm>
            <a:prstGeom prst="mathPlus">
              <a:avLst>
                <a:gd fmla="val 15009" name="adj1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Shape 488"/>
          <p:cNvSpPr/>
          <p:nvPr/>
        </p:nvSpPr>
        <p:spPr>
          <a:xfrm>
            <a:off x="4106791" y="3692078"/>
            <a:ext cx="2620546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사용 버튼</a:t>
            </a:r>
          </a:p>
        </p:txBody>
      </p:sp>
      <p:sp>
        <p:nvSpPr>
          <p:cNvPr id="489" name="Shape 489"/>
          <p:cNvSpPr/>
          <p:nvPr/>
        </p:nvSpPr>
        <p:spPr>
          <a:xfrm>
            <a:off x="4234751" y="3941582"/>
            <a:ext cx="4242496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사용버튼을 누르면, 입력된 숫자만큼 소원 아이템이 감소하고 감소한만큼 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무료 횟수가 증가한다.</a:t>
            </a:r>
          </a:p>
        </p:txBody>
      </p:sp>
      <p:cxnSp>
        <p:nvCxnSpPr>
          <p:cNvPr id="490" name="Shape 490"/>
          <p:cNvCxnSpPr>
            <a:stCxn id="471" idx="1"/>
            <a:endCxn id="484" idx="3"/>
          </p:cNvCxnSpPr>
          <p:nvPr/>
        </p:nvCxnSpPr>
        <p:spPr>
          <a:xfrm flipH="1">
            <a:off x="3780810" y="2244999"/>
            <a:ext cx="330000" cy="30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91" name="Shape 491"/>
          <p:cNvCxnSpPr>
            <a:stCxn id="472" idx="1"/>
            <a:endCxn id="487" idx="3"/>
          </p:cNvCxnSpPr>
          <p:nvPr/>
        </p:nvCxnSpPr>
        <p:spPr>
          <a:xfrm flipH="1">
            <a:off x="2879791" y="2579328"/>
            <a:ext cx="1227000" cy="226200"/>
          </a:xfrm>
          <a:prstGeom prst="bentConnector2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92" name="Shape 492"/>
          <p:cNvCxnSpPr>
            <a:stCxn id="474" idx="1"/>
            <a:endCxn id="485" idx="3"/>
          </p:cNvCxnSpPr>
          <p:nvPr/>
        </p:nvCxnSpPr>
        <p:spPr>
          <a:xfrm rot="10800000">
            <a:off x="2601991" y="3102977"/>
            <a:ext cx="1504800" cy="298200"/>
          </a:xfrm>
          <a:prstGeom prst="bentConnector3">
            <a:avLst>
              <a:gd fmla="val 32785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93" name="Shape 493"/>
          <p:cNvCxnSpPr>
            <a:stCxn id="472" idx="1"/>
            <a:endCxn id="486" idx="3"/>
          </p:cNvCxnSpPr>
          <p:nvPr/>
        </p:nvCxnSpPr>
        <p:spPr>
          <a:xfrm flipH="1">
            <a:off x="972091" y="2579328"/>
            <a:ext cx="3134700" cy="306300"/>
          </a:xfrm>
          <a:prstGeom prst="bentConnector2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94" name="Shape 494"/>
          <p:cNvCxnSpPr>
            <a:stCxn id="488" idx="1"/>
            <a:endCxn id="483" idx="3"/>
          </p:cNvCxnSpPr>
          <p:nvPr/>
        </p:nvCxnSpPr>
        <p:spPr>
          <a:xfrm rot="10800000">
            <a:off x="2669791" y="3539252"/>
            <a:ext cx="1437000" cy="3096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95" name="Shape 495"/>
          <p:cNvSpPr/>
          <p:nvPr/>
        </p:nvSpPr>
        <p:spPr>
          <a:xfrm>
            <a:off x="4106791" y="4640969"/>
            <a:ext cx="2620546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좌우 슬라이드 기능</a:t>
            </a:r>
          </a:p>
        </p:txBody>
      </p:sp>
      <p:sp>
        <p:nvSpPr>
          <p:cNvPr id="496" name="Shape 496"/>
          <p:cNvSpPr/>
          <p:nvPr/>
        </p:nvSpPr>
        <p:spPr>
          <a:xfrm>
            <a:off x="4234751" y="4890471"/>
            <a:ext cx="4242496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슬라이드 방향에 따라 숫자가 증감한다.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좌</a:t>
            </a: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(감소)</a:t>
            </a: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우</a:t>
            </a:r>
            <a:r>
              <a:rPr b="1"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(증가)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왼쪽 맨 끝은 1, 오른쪽 맨 끝은 유저가 보유한 최대 아이템 개수이다.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7" name="Shape 497"/>
          <p:cNvCxnSpPr>
            <a:stCxn id="495" idx="1"/>
            <a:endCxn id="481" idx="2"/>
          </p:cNvCxnSpPr>
          <p:nvPr/>
        </p:nvCxnSpPr>
        <p:spPr>
          <a:xfrm rot="10800000">
            <a:off x="1210291" y="3008842"/>
            <a:ext cx="2896500" cy="1788900"/>
          </a:xfrm>
          <a:prstGeom prst="bentConnector2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Shape 502"/>
          <p:cNvGrpSpPr/>
          <p:nvPr/>
        </p:nvGrpSpPr>
        <p:grpSpPr>
          <a:xfrm>
            <a:off x="631816" y="713494"/>
            <a:ext cx="3205475" cy="5688815"/>
            <a:chOff x="4091026" y="791268"/>
            <a:chExt cx="3205475" cy="5688815"/>
          </a:xfrm>
        </p:grpSpPr>
        <p:pic>
          <p:nvPicPr>
            <p:cNvPr id="503" name="Shape 5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1026" y="791268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Shape 504"/>
            <p:cNvSpPr/>
            <p:nvPr/>
          </p:nvSpPr>
          <p:spPr>
            <a:xfrm>
              <a:off x="4093957" y="791268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4489869" y="819114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6" name="Shape 5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54207" y="85665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Shape 5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07628" y="868780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Shape 50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0139" y="86598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Shape 50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95601" y="856654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Shape 510"/>
            <p:cNvSpPr/>
            <p:nvPr/>
          </p:nvSpPr>
          <p:spPr>
            <a:xfrm>
              <a:off x="4728873" y="858371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11" name="Shape 511"/>
            <p:cNvSpPr/>
            <p:nvPr/>
          </p:nvSpPr>
          <p:spPr>
            <a:xfrm>
              <a:off x="5385123" y="852150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12" name="Shape 512"/>
            <p:cNvSpPr/>
            <p:nvPr/>
          </p:nvSpPr>
          <p:spPr>
            <a:xfrm>
              <a:off x="6088030" y="864588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13" name="Shape 513"/>
            <p:cNvSpPr/>
            <p:nvPr/>
          </p:nvSpPr>
          <p:spPr>
            <a:xfrm>
              <a:off x="6781617" y="849037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grpSp>
          <p:nvGrpSpPr>
            <p:cNvPr id="514" name="Shape 514"/>
            <p:cNvGrpSpPr/>
            <p:nvPr/>
          </p:nvGrpSpPr>
          <p:grpSpPr>
            <a:xfrm>
              <a:off x="4159309" y="5973311"/>
              <a:ext cx="569563" cy="438195"/>
              <a:chOff x="4489398" y="5962294"/>
              <a:chExt cx="522334" cy="381706"/>
            </a:xfrm>
          </p:grpSpPr>
          <p:sp>
            <p:nvSpPr>
              <p:cNvPr id="515" name="Shape 515"/>
              <p:cNvSpPr/>
              <p:nvPr/>
            </p:nvSpPr>
            <p:spPr>
              <a:xfrm>
                <a:off x="4489398" y="5962294"/>
                <a:ext cx="522334" cy="381706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19191"/>
                  </a:gs>
                </a:gsLst>
                <a:lin ang="5400000" scaled="0"/>
              </a:gradFill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Shape 516"/>
              <p:cNvSpPr/>
              <p:nvPr/>
            </p:nvSpPr>
            <p:spPr>
              <a:xfrm rot="10800000">
                <a:off x="4572768" y="6054670"/>
                <a:ext cx="336929" cy="205366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7" name="Shape 517"/>
            <p:cNvSpPr/>
            <p:nvPr/>
          </p:nvSpPr>
          <p:spPr>
            <a:xfrm>
              <a:off x="6208453" y="603873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</p:grpSp>
      <p:sp>
        <p:nvSpPr>
          <p:cNvPr id="518" name="Shape 518"/>
          <p:cNvSpPr/>
          <p:nvPr/>
        </p:nvSpPr>
        <p:spPr>
          <a:xfrm>
            <a:off x="1413217" y="3800098"/>
            <a:ext cx="1689885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오늘 남은 소원 횟수 : 194</a:t>
            </a:r>
          </a:p>
        </p:txBody>
      </p:sp>
      <p:grpSp>
        <p:nvGrpSpPr>
          <p:cNvPr id="519" name="Shape 519"/>
          <p:cNvGrpSpPr/>
          <p:nvPr/>
        </p:nvGrpSpPr>
        <p:grpSpPr>
          <a:xfrm>
            <a:off x="696335" y="4277054"/>
            <a:ext cx="1500148" cy="449272"/>
            <a:chOff x="4157703" y="3205951"/>
            <a:chExt cx="1500148" cy="449272"/>
          </a:xfrm>
        </p:grpSpPr>
        <p:sp>
          <p:nvSpPr>
            <p:cNvPr id="520" name="Shape 520"/>
            <p:cNvSpPr/>
            <p:nvPr/>
          </p:nvSpPr>
          <p:spPr>
            <a:xfrm>
              <a:off x="4157703" y="3232453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4386730" y="3205951"/>
              <a:ext cx="575799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빌기</a:t>
              </a:r>
            </a:p>
          </p:txBody>
        </p:sp>
        <p:sp>
          <p:nvSpPr>
            <p:cNvPr id="522" name="Shape 522"/>
            <p:cNvSpPr/>
            <p:nvPr/>
          </p:nvSpPr>
          <p:spPr>
            <a:xfrm>
              <a:off x="4388726" y="3332058"/>
              <a:ext cx="587019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11,000</a:t>
              </a:r>
            </a:p>
          </p:txBody>
        </p:sp>
      </p:grpSp>
      <p:pic>
        <p:nvPicPr>
          <p:cNvPr id="523" name="Shape 5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4718" y="4421971"/>
            <a:ext cx="213185" cy="205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Shape 524"/>
          <p:cNvGrpSpPr/>
          <p:nvPr/>
        </p:nvGrpSpPr>
        <p:grpSpPr>
          <a:xfrm>
            <a:off x="696335" y="4783426"/>
            <a:ext cx="1500148" cy="446488"/>
            <a:chOff x="4157703" y="3205951"/>
            <a:chExt cx="1500148" cy="446488"/>
          </a:xfrm>
        </p:grpSpPr>
        <p:sp>
          <p:nvSpPr>
            <p:cNvPr id="525" name="Shape 525"/>
            <p:cNvSpPr/>
            <p:nvPr/>
          </p:nvSpPr>
          <p:spPr>
            <a:xfrm>
              <a:off x="4157703" y="3232453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4380380" y="3205951"/>
              <a:ext cx="575799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빌기</a:t>
              </a:r>
            </a:p>
          </p:txBody>
        </p:sp>
        <p:sp>
          <p:nvSpPr>
            <p:cNvPr id="527" name="Shape 527"/>
            <p:cNvSpPr/>
            <p:nvPr/>
          </p:nvSpPr>
          <p:spPr>
            <a:xfrm>
              <a:off x="4388726" y="3319358"/>
              <a:ext cx="587019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11,000</a:t>
              </a:r>
            </a:p>
          </p:txBody>
        </p:sp>
      </p:grpSp>
      <p:pic>
        <p:nvPicPr>
          <p:cNvPr id="528" name="Shape 5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368" y="4938835"/>
            <a:ext cx="232504" cy="19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04568" y="4427491"/>
            <a:ext cx="161403" cy="1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/>
          <p:nvPr/>
        </p:nvSpPr>
        <p:spPr>
          <a:xfrm>
            <a:off x="1509562" y="4385005"/>
            <a:ext cx="56778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소비 :   2</a:t>
            </a: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04568" y="4916441"/>
            <a:ext cx="161403" cy="1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/>
          <p:nvPr/>
        </p:nvSpPr>
        <p:spPr>
          <a:xfrm>
            <a:off x="1496862" y="4873955"/>
            <a:ext cx="58701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소비 :  36</a:t>
            </a:r>
          </a:p>
        </p:txBody>
      </p:sp>
      <p:grpSp>
        <p:nvGrpSpPr>
          <p:cNvPr id="533" name="Shape 533"/>
          <p:cNvGrpSpPr/>
          <p:nvPr/>
        </p:nvGrpSpPr>
        <p:grpSpPr>
          <a:xfrm>
            <a:off x="2248139" y="4277054"/>
            <a:ext cx="1500148" cy="446488"/>
            <a:chOff x="2248139" y="4277054"/>
            <a:chExt cx="1500148" cy="446488"/>
          </a:xfrm>
        </p:grpSpPr>
        <p:grpSp>
          <p:nvGrpSpPr>
            <p:cNvPr id="534" name="Shape 534"/>
            <p:cNvGrpSpPr/>
            <p:nvPr/>
          </p:nvGrpSpPr>
          <p:grpSpPr>
            <a:xfrm>
              <a:off x="2248139" y="4277054"/>
              <a:ext cx="1500148" cy="446488"/>
              <a:chOff x="4157703" y="3205951"/>
              <a:chExt cx="1500148" cy="446488"/>
            </a:xfrm>
          </p:grpSpPr>
          <p:sp>
            <p:nvSpPr>
              <p:cNvPr id="535" name="Shape 535"/>
              <p:cNvSpPr/>
              <p:nvPr/>
            </p:nvSpPr>
            <p:spPr>
              <a:xfrm>
                <a:off x="4157703" y="3232453"/>
                <a:ext cx="1500148" cy="419986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4393080" y="3205951"/>
                <a:ext cx="575799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소원 빌기</a:t>
                </a: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4395076" y="3325708"/>
                <a:ext cx="587019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11,000</a:t>
                </a:r>
              </a:p>
            </p:txBody>
          </p:sp>
        </p:grpSp>
        <p:pic>
          <p:nvPicPr>
            <p:cNvPr id="538" name="Shape 5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75783" y="4441644"/>
              <a:ext cx="230219" cy="189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Shape 5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53969" y="4427491"/>
              <a:ext cx="161403" cy="154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Shape 540"/>
            <p:cNvSpPr/>
            <p:nvPr/>
          </p:nvSpPr>
          <p:spPr>
            <a:xfrm>
              <a:off x="3058961" y="4385005"/>
              <a:ext cx="56778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소비 :   8</a:t>
              </a:r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2250641" y="4809928"/>
            <a:ext cx="1500148" cy="419986"/>
            <a:chOff x="2250641" y="4809928"/>
            <a:chExt cx="1500148" cy="419986"/>
          </a:xfrm>
        </p:grpSpPr>
        <p:sp>
          <p:nvSpPr>
            <p:cNvPr id="542" name="Shape 542"/>
            <p:cNvSpPr/>
            <p:nvPr/>
          </p:nvSpPr>
          <p:spPr>
            <a:xfrm>
              <a:off x="2250641" y="4809928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2430422" y="4871053"/>
              <a:ext cx="1220205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타운 n 레벨에 오픈!</a:t>
              </a:r>
            </a:p>
          </p:txBody>
        </p:sp>
      </p:grpSp>
      <p:sp>
        <p:nvSpPr>
          <p:cNvPr id="544" name="Shape 544"/>
          <p:cNvSpPr/>
          <p:nvPr/>
        </p:nvSpPr>
        <p:spPr>
          <a:xfrm>
            <a:off x="2628677" y="5904642"/>
            <a:ext cx="1136812" cy="419986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2677827" y="5964976"/>
            <a:ext cx="107273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소원 아이템 사용</a:t>
            </a:r>
          </a:p>
        </p:txBody>
      </p:sp>
      <p:sp>
        <p:nvSpPr>
          <p:cNvPr id="546" name="Shape 546"/>
          <p:cNvSpPr/>
          <p:nvPr/>
        </p:nvSpPr>
        <p:spPr>
          <a:xfrm>
            <a:off x="631816" y="2259263"/>
            <a:ext cx="3165721" cy="1393947"/>
          </a:xfrm>
          <a:prstGeom prst="rect">
            <a:avLst/>
          </a:prstGeom>
          <a:solidFill>
            <a:srgbClr val="0C0C0C">
              <a:alpha val="600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Shape 547"/>
          <p:cNvGrpSpPr/>
          <p:nvPr/>
        </p:nvGrpSpPr>
        <p:grpSpPr>
          <a:xfrm>
            <a:off x="3216165" y="3412731"/>
            <a:ext cx="481421" cy="276998"/>
            <a:chOff x="3323921" y="3435080"/>
            <a:chExt cx="419518" cy="208823"/>
          </a:xfrm>
        </p:grpSpPr>
        <p:sp>
          <p:nvSpPr>
            <p:cNvPr id="548" name="Shape 548"/>
            <p:cNvSpPr/>
            <p:nvPr/>
          </p:nvSpPr>
          <p:spPr>
            <a:xfrm>
              <a:off x="3325760" y="3467853"/>
              <a:ext cx="386403" cy="150201"/>
            </a:xfrm>
            <a:prstGeom prst="roundRect">
              <a:avLst>
                <a:gd fmla="val 7223" name="adj"/>
              </a:avLst>
            </a:prstGeom>
            <a:solidFill>
              <a:srgbClr val="262626"/>
            </a:solidFill>
            <a:ln cap="flat" cmpd="sng" w="1905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3323921" y="3435080"/>
              <a:ext cx="419518" cy="2088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교  환</a:t>
              </a:r>
            </a:p>
          </p:txBody>
        </p:sp>
      </p:grpSp>
      <p:sp>
        <p:nvSpPr>
          <p:cNvPr id="550" name="Shape 550"/>
          <p:cNvSpPr/>
          <p:nvPr/>
        </p:nvSpPr>
        <p:spPr>
          <a:xfrm>
            <a:off x="1958091" y="3295003"/>
            <a:ext cx="97664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신앙 보너스 A 등급</a:t>
            </a:r>
          </a:p>
        </p:txBody>
      </p:sp>
      <p:pic>
        <p:nvPicPr>
          <p:cNvPr id="551" name="Shape 5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3531" y="3056850"/>
            <a:ext cx="354952" cy="353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Shape 552"/>
          <p:cNvGrpSpPr/>
          <p:nvPr/>
        </p:nvGrpSpPr>
        <p:grpSpPr>
          <a:xfrm>
            <a:off x="1721509" y="3506411"/>
            <a:ext cx="1422196" cy="105021"/>
            <a:chOff x="1753259" y="3436608"/>
            <a:chExt cx="1255434" cy="110577"/>
          </a:xfrm>
        </p:grpSpPr>
        <p:sp>
          <p:nvSpPr>
            <p:cNvPr id="553" name="Shape 553"/>
            <p:cNvSpPr/>
            <p:nvPr/>
          </p:nvSpPr>
          <p:spPr>
            <a:xfrm>
              <a:off x="1757706" y="3438989"/>
              <a:ext cx="518076" cy="108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1753259" y="3436608"/>
              <a:ext cx="1255434" cy="109888"/>
            </a:xfrm>
            <a:prstGeom prst="rect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5" name="Shape 5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7191" y="2305761"/>
            <a:ext cx="942369" cy="131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88191" y="2977483"/>
            <a:ext cx="183364" cy="16436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/>
          <p:nvPr/>
        </p:nvSpPr>
        <p:spPr>
          <a:xfrm>
            <a:off x="1736391" y="2256496"/>
            <a:ext cx="1986249" cy="589735"/>
          </a:xfrm>
          <a:prstGeom prst="wedgeRoundRectCallout">
            <a:avLst>
              <a:gd fmla="val -62684" name="adj1"/>
              <a:gd fmla="val -1471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1928582" y="2327138"/>
            <a:ext cx="162091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아, 오셨군요.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오늘은 어떤 소원을 원하시죠?</a:t>
            </a: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소원 아이템 )</a:t>
            </a:r>
          </a:p>
        </p:txBody>
      </p:sp>
      <p:sp>
        <p:nvSpPr>
          <p:cNvPr id="560" name="Shape 560"/>
          <p:cNvSpPr/>
          <p:nvPr/>
        </p:nvSpPr>
        <p:spPr>
          <a:xfrm>
            <a:off x="650829" y="720189"/>
            <a:ext cx="3165195" cy="5688815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1" name="Shape 561"/>
          <p:cNvGrpSpPr/>
          <p:nvPr/>
        </p:nvGrpSpPr>
        <p:grpSpPr>
          <a:xfrm>
            <a:off x="671562" y="1661847"/>
            <a:ext cx="3109578" cy="1696969"/>
            <a:chOff x="4412892" y="3118060"/>
            <a:chExt cx="3109578" cy="1696969"/>
          </a:xfrm>
        </p:grpSpPr>
        <p:sp>
          <p:nvSpPr>
            <p:cNvPr id="562" name="Shape 562"/>
            <p:cNvSpPr/>
            <p:nvPr/>
          </p:nvSpPr>
          <p:spPr>
            <a:xfrm>
              <a:off x="4412892" y="3118060"/>
              <a:ext cx="3109578" cy="1696969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4543412" y="3697321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4" name="Shape 564"/>
            <p:cNvCxnSpPr/>
            <p:nvPr/>
          </p:nvCxnSpPr>
          <p:spPr>
            <a:xfrm>
              <a:off x="4881394" y="3919778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565" name="Shape 565"/>
            <p:cNvSpPr/>
            <p:nvPr/>
          </p:nvSpPr>
          <p:spPr>
            <a:xfrm>
              <a:off x="6802560" y="3839051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566" name="Shape 566"/>
            <p:cNvSpPr/>
            <p:nvPr/>
          </p:nvSpPr>
          <p:spPr>
            <a:xfrm>
              <a:off x="4875371" y="38126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4819596" y="3219149"/>
              <a:ext cx="2345513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영주님! 소원을/를 사용하시겠습니까?</a:t>
              </a:r>
            </a:p>
          </p:txBody>
        </p:sp>
        <p:sp>
          <p:nvSpPr>
            <p:cNvPr id="568" name="Shape 568"/>
            <p:cNvSpPr/>
            <p:nvPr/>
          </p:nvSpPr>
          <p:spPr>
            <a:xfrm>
              <a:off x="5525526" y="4423946"/>
              <a:ext cx="885670" cy="266967"/>
            </a:xfrm>
            <a:prstGeom prst="roundRect">
              <a:avLst>
                <a:gd fmla="val 7223" name="adj"/>
              </a:avLst>
            </a:prstGeom>
            <a:solidFill>
              <a:srgbClr val="BFBFBF"/>
            </a:soli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   용</a:t>
              </a:r>
            </a:p>
          </p:txBody>
        </p:sp>
        <p:pic>
          <p:nvPicPr>
            <p:cNvPr id="569" name="Shape 56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279071" y="3141585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Shape 570"/>
            <p:cNvSpPr/>
            <p:nvPr/>
          </p:nvSpPr>
          <p:spPr>
            <a:xfrm>
              <a:off x="5592082" y="3959432"/>
              <a:ext cx="745717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보유 :  20</a:t>
              </a:r>
            </a:p>
          </p:txBody>
        </p:sp>
        <p:sp>
          <p:nvSpPr>
            <p:cNvPr id="571" name="Shape 571"/>
            <p:cNvSpPr/>
            <p:nvPr/>
          </p:nvSpPr>
          <p:spPr>
            <a:xfrm>
              <a:off x="4589460" y="3783412"/>
              <a:ext cx="248117" cy="314631"/>
            </a:xfrm>
            <a:prstGeom prst="mathMinus">
              <a:avLst>
                <a:gd fmla="val 23520" name="adj1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6449878" y="3780057"/>
              <a:ext cx="342457" cy="328479"/>
            </a:xfrm>
            <a:prstGeom prst="mathPlus">
              <a:avLst>
                <a:gd fmla="val 15009" name="adj1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3" name="Shape 57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3841" y="3765405"/>
            <a:ext cx="3142870" cy="266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/>
          <p:nvPr/>
        </p:nvSpPr>
        <p:spPr>
          <a:xfrm>
            <a:off x="4106792" y="1958528"/>
            <a:ext cx="97003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숫자 입력</a:t>
            </a:r>
          </a:p>
        </p:txBody>
      </p:sp>
      <p:sp>
        <p:nvSpPr>
          <p:cNvPr id="575" name="Shape 575"/>
          <p:cNvSpPr/>
          <p:nvPr/>
        </p:nvSpPr>
        <p:spPr>
          <a:xfrm>
            <a:off x="4234753" y="2208032"/>
            <a:ext cx="429012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숫자 공간을 누르면 화면 하단에 키패드를 출력한다.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유저가 보유한 개수보다 많이 입력되면 유저가 보유한 최대 개수로 입력한다.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1보다 아래로는 입력할 수 없다.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키패드와 팝업창 이외의 화면을 터치하면 </a:t>
            </a:r>
            <a:r>
              <a:rPr b="1" lang="ko-KR"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키패드가 먼저 사라진다.</a:t>
            </a:r>
          </a:p>
        </p:txBody>
      </p:sp>
      <p:cxnSp>
        <p:nvCxnSpPr>
          <p:cNvPr id="576" name="Shape 576"/>
          <p:cNvCxnSpPr>
            <a:stCxn id="574" idx="1"/>
            <a:endCxn id="565" idx="3"/>
          </p:cNvCxnSpPr>
          <p:nvPr/>
        </p:nvCxnSpPr>
        <p:spPr>
          <a:xfrm flipH="1">
            <a:off x="3586292" y="2131653"/>
            <a:ext cx="520500" cy="348600"/>
          </a:xfrm>
          <a:prstGeom prst="bentConnector3">
            <a:avLst>
              <a:gd fmla="val 50004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크라운 사용 여부 팝업 )</a:t>
            </a:r>
          </a:p>
        </p:txBody>
      </p:sp>
      <p:grpSp>
        <p:nvGrpSpPr>
          <p:cNvPr id="582" name="Shape 582"/>
          <p:cNvGrpSpPr/>
          <p:nvPr/>
        </p:nvGrpSpPr>
        <p:grpSpPr>
          <a:xfrm>
            <a:off x="631816" y="713494"/>
            <a:ext cx="3205475" cy="5688815"/>
            <a:chOff x="4091026" y="791268"/>
            <a:chExt cx="3205475" cy="5688815"/>
          </a:xfrm>
        </p:grpSpPr>
        <p:pic>
          <p:nvPicPr>
            <p:cNvPr id="583" name="Shape 5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1026" y="791268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Shape 584"/>
            <p:cNvSpPr/>
            <p:nvPr/>
          </p:nvSpPr>
          <p:spPr>
            <a:xfrm>
              <a:off x="4093957" y="791268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4489869" y="819114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6" name="Shape 5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54207" y="85665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Shape 5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07628" y="868780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Shape 5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0139" y="86598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Shape 58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95601" y="856654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Shape 590"/>
            <p:cNvSpPr/>
            <p:nvPr/>
          </p:nvSpPr>
          <p:spPr>
            <a:xfrm>
              <a:off x="4728873" y="858371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91" name="Shape 591"/>
            <p:cNvSpPr/>
            <p:nvPr/>
          </p:nvSpPr>
          <p:spPr>
            <a:xfrm>
              <a:off x="5385123" y="852150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92" name="Shape 592"/>
            <p:cNvSpPr/>
            <p:nvPr/>
          </p:nvSpPr>
          <p:spPr>
            <a:xfrm>
              <a:off x="6088030" y="864588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93" name="Shape 593"/>
            <p:cNvSpPr/>
            <p:nvPr/>
          </p:nvSpPr>
          <p:spPr>
            <a:xfrm>
              <a:off x="6781617" y="849037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grpSp>
          <p:nvGrpSpPr>
            <p:cNvPr id="594" name="Shape 594"/>
            <p:cNvGrpSpPr/>
            <p:nvPr/>
          </p:nvGrpSpPr>
          <p:grpSpPr>
            <a:xfrm>
              <a:off x="4159309" y="5973311"/>
              <a:ext cx="569563" cy="438195"/>
              <a:chOff x="4489398" y="5962294"/>
              <a:chExt cx="522334" cy="381706"/>
            </a:xfrm>
          </p:grpSpPr>
          <p:sp>
            <p:nvSpPr>
              <p:cNvPr id="595" name="Shape 595"/>
              <p:cNvSpPr/>
              <p:nvPr/>
            </p:nvSpPr>
            <p:spPr>
              <a:xfrm>
                <a:off x="4489398" y="5962294"/>
                <a:ext cx="522334" cy="381706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19191"/>
                  </a:gs>
                </a:gsLst>
                <a:lin ang="5400000" scaled="0"/>
              </a:gradFill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Shape 596"/>
              <p:cNvSpPr/>
              <p:nvPr/>
            </p:nvSpPr>
            <p:spPr>
              <a:xfrm rot="10800000">
                <a:off x="4572768" y="6054670"/>
                <a:ext cx="336929" cy="205366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7" name="Shape 597"/>
            <p:cNvSpPr/>
            <p:nvPr/>
          </p:nvSpPr>
          <p:spPr>
            <a:xfrm>
              <a:off x="6208453" y="603873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</p:grpSp>
      <p:sp>
        <p:nvSpPr>
          <p:cNvPr id="598" name="Shape 598"/>
          <p:cNvSpPr/>
          <p:nvPr/>
        </p:nvSpPr>
        <p:spPr>
          <a:xfrm>
            <a:off x="1394167" y="3949723"/>
            <a:ext cx="1689885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오늘 남은 소원 횟수 : 194</a:t>
            </a:r>
          </a:p>
        </p:txBody>
      </p:sp>
      <p:grpSp>
        <p:nvGrpSpPr>
          <p:cNvPr id="599" name="Shape 599"/>
          <p:cNvGrpSpPr/>
          <p:nvPr/>
        </p:nvGrpSpPr>
        <p:grpSpPr>
          <a:xfrm>
            <a:off x="696335" y="4277054"/>
            <a:ext cx="1500148" cy="449272"/>
            <a:chOff x="4157703" y="3205951"/>
            <a:chExt cx="1500148" cy="449272"/>
          </a:xfrm>
        </p:grpSpPr>
        <p:sp>
          <p:nvSpPr>
            <p:cNvPr id="600" name="Shape 600"/>
            <p:cNvSpPr/>
            <p:nvPr/>
          </p:nvSpPr>
          <p:spPr>
            <a:xfrm>
              <a:off x="4157703" y="3232453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4386730" y="3205951"/>
              <a:ext cx="575799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빌기</a:t>
              </a:r>
            </a:p>
          </p:txBody>
        </p:sp>
        <p:sp>
          <p:nvSpPr>
            <p:cNvPr id="602" name="Shape 602"/>
            <p:cNvSpPr/>
            <p:nvPr/>
          </p:nvSpPr>
          <p:spPr>
            <a:xfrm>
              <a:off x="4388726" y="3332058"/>
              <a:ext cx="587019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11,000</a:t>
              </a:r>
            </a:p>
          </p:txBody>
        </p:sp>
      </p:grpSp>
      <p:pic>
        <p:nvPicPr>
          <p:cNvPr id="603" name="Shape 6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4718" y="4421971"/>
            <a:ext cx="213185" cy="205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Shape 604"/>
          <p:cNvGrpSpPr/>
          <p:nvPr/>
        </p:nvGrpSpPr>
        <p:grpSpPr>
          <a:xfrm>
            <a:off x="696335" y="4783426"/>
            <a:ext cx="1500148" cy="446488"/>
            <a:chOff x="4157703" y="3205951"/>
            <a:chExt cx="1500148" cy="446488"/>
          </a:xfrm>
        </p:grpSpPr>
        <p:sp>
          <p:nvSpPr>
            <p:cNvPr id="605" name="Shape 605"/>
            <p:cNvSpPr/>
            <p:nvPr/>
          </p:nvSpPr>
          <p:spPr>
            <a:xfrm>
              <a:off x="4157703" y="3232453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380380" y="3205951"/>
              <a:ext cx="575799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빌기</a:t>
              </a:r>
            </a:p>
          </p:txBody>
        </p:sp>
        <p:sp>
          <p:nvSpPr>
            <p:cNvPr id="607" name="Shape 607"/>
            <p:cNvSpPr/>
            <p:nvPr/>
          </p:nvSpPr>
          <p:spPr>
            <a:xfrm>
              <a:off x="4388726" y="3319358"/>
              <a:ext cx="587019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11,000</a:t>
              </a:r>
            </a:p>
          </p:txBody>
        </p:sp>
      </p:grpSp>
      <p:pic>
        <p:nvPicPr>
          <p:cNvPr id="608" name="Shape 6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368" y="4938835"/>
            <a:ext cx="232504" cy="19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04568" y="4427491"/>
            <a:ext cx="161403" cy="1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/>
          <p:nvPr/>
        </p:nvSpPr>
        <p:spPr>
          <a:xfrm>
            <a:off x="1509562" y="4385005"/>
            <a:ext cx="56778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소비 :   2</a:t>
            </a:r>
          </a:p>
        </p:txBody>
      </p:sp>
      <p:pic>
        <p:nvPicPr>
          <p:cNvPr id="611" name="Shape 6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04568" y="4916441"/>
            <a:ext cx="161403" cy="1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/>
          <p:nvPr/>
        </p:nvSpPr>
        <p:spPr>
          <a:xfrm>
            <a:off x="1496862" y="4873955"/>
            <a:ext cx="58701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소비 :  36</a:t>
            </a:r>
          </a:p>
        </p:txBody>
      </p:sp>
      <p:grpSp>
        <p:nvGrpSpPr>
          <p:cNvPr id="613" name="Shape 613"/>
          <p:cNvGrpSpPr/>
          <p:nvPr/>
        </p:nvGrpSpPr>
        <p:grpSpPr>
          <a:xfrm>
            <a:off x="2248139" y="4277054"/>
            <a:ext cx="1500148" cy="446488"/>
            <a:chOff x="2248139" y="4277054"/>
            <a:chExt cx="1500148" cy="446488"/>
          </a:xfrm>
        </p:grpSpPr>
        <p:grpSp>
          <p:nvGrpSpPr>
            <p:cNvPr id="614" name="Shape 614"/>
            <p:cNvGrpSpPr/>
            <p:nvPr/>
          </p:nvGrpSpPr>
          <p:grpSpPr>
            <a:xfrm>
              <a:off x="2248139" y="4277054"/>
              <a:ext cx="1500148" cy="446488"/>
              <a:chOff x="4157703" y="3205951"/>
              <a:chExt cx="1500148" cy="446488"/>
            </a:xfrm>
          </p:grpSpPr>
          <p:sp>
            <p:nvSpPr>
              <p:cNvPr id="615" name="Shape 615"/>
              <p:cNvSpPr/>
              <p:nvPr/>
            </p:nvSpPr>
            <p:spPr>
              <a:xfrm>
                <a:off x="4157703" y="3232453"/>
                <a:ext cx="1500148" cy="419986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4393080" y="3205951"/>
                <a:ext cx="575799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소원 빌기</a:t>
                </a:r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4395076" y="3325708"/>
                <a:ext cx="587019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11,000</a:t>
                </a:r>
              </a:p>
            </p:txBody>
          </p:sp>
        </p:grpSp>
        <p:pic>
          <p:nvPicPr>
            <p:cNvPr id="618" name="Shape 6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75783" y="4441644"/>
              <a:ext cx="230219" cy="189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Shape 6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53969" y="4427491"/>
              <a:ext cx="161403" cy="154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0" name="Shape 620"/>
            <p:cNvSpPr/>
            <p:nvPr/>
          </p:nvSpPr>
          <p:spPr>
            <a:xfrm>
              <a:off x="3058961" y="4385005"/>
              <a:ext cx="56778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소비 :   8</a:t>
              </a:r>
            </a:p>
          </p:txBody>
        </p:sp>
      </p:grpSp>
      <p:grpSp>
        <p:nvGrpSpPr>
          <p:cNvPr id="621" name="Shape 621"/>
          <p:cNvGrpSpPr/>
          <p:nvPr/>
        </p:nvGrpSpPr>
        <p:grpSpPr>
          <a:xfrm>
            <a:off x="2250641" y="4809928"/>
            <a:ext cx="1500148" cy="419986"/>
            <a:chOff x="2250641" y="4809928"/>
            <a:chExt cx="1500148" cy="419986"/>
          </a:xfrm>
        </p:grpSpPr>
        <p:sp>
          <p:nvSpPr>
            <p:cNvPr id="622" name="Shape 622"/>
            <p:cNvSpPr/>
            <p:nvPr/>
          </p:nvSpPr>
          <p:spPr>
            <a:xfrm>
              <a:off x="2250641" y="4809928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2430422" y="4871053"/>
              <a:ext cx="1220205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타운 n 레벨에 오픈!</a:t>
              </a:r>
            </a:p>
          </p:txBody>
        </p:sp>
      </p:grpSp>
      <p:sp>
        <p:nvSpPr>
          <p:cNvPr id="624" name="Shape 624"/>
          <p:cNvSpPr/>
          <p:nvPr/>
        </p:nvSpPr>
        <p:spPr>
          <a:xfrm>
            <a:off x="2628677" y="5904642"/>
            <a:ext cx="1136812" cy="419986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2677827" y="5964976"/>
            <a:ext cx="107273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소원 아이템 사용</a:t>
            </a:r>
          </a:p>
        </p:txBody>
      </p:sp>
      <p:sp>
        <p:nvSpPr>
          <p:cNvPr id="626" name="Shape 626"/>
          <p:cNvSpPr/>
          <p:nvPr/>
        </p:nvSpPr>
        <p:spPr>
          <a:xfrm>
            <a:off x="631816" y="2516718"/>
            <a:ext cx="3165721" cy="1393947"/>
          </a:xfrm>
          <a:prstGeom prst="rect">
            <a:avLst/>
          </a:prstGeom>
          <a:solidFill>
            <a:srgbClr val="0C0C0C">
              <a:alpha val="600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7" name="Shape 627"/>
          <p:cNvGrpSpPr/>
          <p:nvPr/>
        </p:nvGrpSpPr>
        <p:grpSpPr>
          <a:xfrm>
            <a:off x="3216165" y="3670187"/>
            <a:ext cx="481421" cy="276998"/>
            <a:chOff x="3323921" y="3435080"/>
            <a:chExt cx="419518" cy="208823"/>
          </a:xfrm>
        </p:grpSpPr>
        <p:sp>
          <p:nvSpPr>
            <p:cNvPr id="628" name="Shape 628"/>
            <p:cNvSpPr/>
            <p:nvPr/>
          </p:nvSpPr>
          <p:spPr>
            <a:xfrm>
              <a:off x="3325760" y="3467853"/>
              <a:ext cx="386403" cy="150201"/>
            </a:xfrm>
            <a:prstGeom prst="roundRect">
              <a:avLst>
                <a:gd fmla="val 7223" name="adj"/>
              </a:avLst>
            </a:prstGeom>
            <a:solidFill>
              <a:srgbClr val="262626"/>
            </a:solidFill>
            <a:ln cap="flat" cmpd="sng" w="1905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3323921" y="3435080"/>
              <a:ext cx="419518" cy="2088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교  환</a:t>
              </a:r>
            </a:p>
          </p:txBody>
        </p:sp>
      </p:grpSp>
      <p:sp>
        <p:nvSpPr>
          <p:cNvPr id="630" name="Shape 630"/>
          <p:cNvSpPr/>
          <p:nvPr/>
        </p:nvSpPr>
        <p:spPr>
          <a:xfrm>
            <a:off x="1958091" y="3552458"/>
            <a:ext cx="97664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신앙 보너스 A 등급</a:t>
            </a:r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3531" y="3314307"/>
            <a:ext cx="354952" cy="353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" name="Shape 632"/>
          <p:cNvGrpSpPr/>
          <p:nvPr/>
        </p:nvGrpSpPr>
        <p:grpSpPr>
          <a:xfrm>
            <a:off x="1721509" y="3763867"/>
            <a:ext cx="1422196" cy="105021"/>
            <a:chOff x="1753259" y="3436608"/>
            <a:chExt cx="1255434" cy="110577"/>
          </a:xfrm>
        </p:grpSpPr>
        <p:sp>
          <p:nvSpPr>
            <p:cNvPr id="633" name="Shape 633"/>
            <p:cNvSpPr/>
            <p:nvPr/>
          </p:nvSpPr>
          <p:spPr>
            <a:xfrm>
              <a:off x="1757706" y="3438989"/>
              <a:ext cx="518076" cy="108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1753259" y="3436608"/>
              <a:ext cx="1255434" cy="109888"/>
            </a:xfrm>
            <a:prstGeom prst="rect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5" name="Shape 6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7191" y="2563217"/>
            <a:ext cx="942369" cy="131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88191" y="3234940"/>
            <a:ext cx="183364" cy="164368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1736391" y="2513951"/>
            <a:ext cx="1986249" cy="589735"/>
          </a:xfrm>
          <a:prstGeom prst="wedgeRoundRectCallout">
            <a:avLst>
              <a:gd fmla="val -62684" name="adj1"/>
              <a:gd fmla="val -1471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1928582" y="2584593"/>
            <a:ext cx="162091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아, 오셨군요.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오늘은 어떤 소원을 원하시죠?</a:t>
            </a:r>
          </a:p>
        </p:txBody>
      </p:sp>
      <p:sp>
        <p:nvSpPr>
          <p:cNvPr id="639" name="Shape 639"/>
          <p:cNvSpPr/>
          <p:nvPr/>
        </p:nvSpPr>
        <p:spPr>
          <a:xfrm>
            <a:off x="643481" y="70805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" name="Shape 640"/>
          <p:cNvGrpSpPr/>
          <p:nvPr/>
        </p:nvGrpSpPr>
        <p:grpSpPr>
          <a:xfrm>
            <a:off x="668765" y="2515602"/>
            <a:ext cx="3109578" cy="1243429"/>
            <a:chOff x="634893" y="2609482"/>
            <a:chExt cx="3109578" cy="1243429"/>
          </a:xfrm>
        </p:grpSpPr>
        <p:sp>
          <p:nvSpPr>
            <p:cNvPr id="641" name="Shape 641"/>
            <p:cNvSpPr/>
            <p:nvPr/>
          </p:nvSpPr>
          <p:spPr>
            <a:xfrm>
              <a:off x="634893" y="2609482"/>
              <a:ext cx="3109578" cy="1243429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1774160" y="3489239"/>
              <a:ext cx="885670" cy="266967"/>
            </a:xfrm>
            <a:prstGeom prst="roundRect">
              <a:avLst>
                <a:gd fmla="val 7223" name="adj"/>
              </a:avLst>
            </a:prstGeom>
            <a:solidFill>
              <a:srgbClr val="BFBFBF"/>
            </a:soli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   용</a:t>
              </a:r>
            </a:p>
          </p:txBody>
        </p:sp>
        <p:sp>
          <p:nvSpPr>
            <p:cNvPr id="643" name="Shape 643"/>
            <p:cNvSpPr/>
            <p:nvPr/>
          </p:nvSpPr>
          <p:spPr>
            <a:xfrm>
              <a:off x="748635" y="2737200"/>
              <a:ext cx="2970685" cy="484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영주님! 크라운을 사용하여 소원을 사용하시겠습니까?</a:t>
              </a: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    ( 이 화면은 하루에 한 번만 나옵니다! )</a:t>
              </a:r>
            </a:p>
          </p:txBody>
        </p:sp>
        <p:pic>
          <p:nvPicPr>
            <p:cNvPr id="644" name="Shape 6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26672" y="3179826"/>
              <a:ext cx="233893" cy="223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Shape 645"/>
            <p:cNvSpPr/>
            <p:nvPr/>
          </p:nvSpPr>
          <p:spPr>
            <a:xfrm>
              <a:off x="2029582" y="3130067"/>
              <a:ext cx="258403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sp>
        <p:nvSpPr>
          <p:cNvPr id="646" name="Shape 646"/>
          <p:cNvSpPr/>
          <p:nvPr/>
        </p:nvSpPr>
        <p:spPr>
          <a:xfrm>
            <a:off x="4151178" y="1974802"/>
            <a:ext cx="4806389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크라운을 사용하여 최초로 소원 기능을 사용하게 되면 호출 </a:t>
            </a:r>
          </a:p>
        </p:txBody>
      </p:sp>
      <p:sp>
        <p:nvSpPr>
          <p:cNvPr id="647" name="Shape 647"/>
          <p:cNvSpPr/>
          <p:nvPr/>
        </p:nvSpPr>
        <p:spPr>
          <a:xfrm>
            <a:off x="4279139" y="2242061"/>
            <a:ext cx="6968866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하루에 한 번만 호출되며 00:00시를 기준으로 한다.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크라운 사용 중, 아이템으로 인해 무료로 넘어갔다가 다시 크라운을 사용하는 경우에도 이미 호출을 했었다면, 호출하지 않는다.</a:t>
            </a:r>
          </a:p>
        </p:txBody>
      </p:sp>
      <p:sp>
        <p:nvSpPr>
          <p:cNvPr id="648" name="Shape 648"/>
          <p:cNvSpPr/>
          <p:nvPr/>
        </p:nvSpPr>
        <p:spPr>
          <a:xfrm>
            <a:off x="4146844" y="3011282"/>
            <a:ext cx="4806389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소모 되는 크라운 개수를 표시.</a:t>
            </a:r>
          </a:p>
        </p:txBody>
      </p:sp>
      <p:sp>
        <p:nvSpPr>
          <p:cNvPr id="649" name="Shape 649"/>
          <p:cNvSpPr/>
          <p:nvPr/>
        </p:nvSpPr>
        <p:spPr>
          <a:xfrm>
            <a:off x="4280621" y="3257078"/>
            <a:ext cx="6347429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첫 소모 값은 2개이며, 구매시마다 2개씩 규칙적으로 상승한다.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크라운 소모 값은 50개를 초과하지 않는다. </a:t>
            </a: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최대 50개 )</a:t>
            </a:r>
          </a:p>
        </p:txBody>
      </p:sp>
      <p:sp>
        <p:nvSpPr>
          <p:cNvPr id="650" name="Shape 650"/>
          <p:cNvSpPr/>
          <p:nvPr/>
        </p:nvSpPr>
        <p:spPr>
          <a:xfrm>
            <a:off x="4148321" y="3873896"/>
            <a:ext cx="4806389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크라운이 소비되고, 자원을 획득</a:t>
            </a:r>
          </a:p>
        </p:txBody>
      </p:sp>
      <p:sp>
        <p:nvSpPr>
          <p:cNvPr id="651" name="Shape 651"/>
          <p:cNvSpPr/>
          <p:nvPr/>
        </p:nvSpPr>
        <p:spPr>
          <a:xfrm>
            <a:off x="4282101" y="4137450"/>
            <a:ext cx="3539126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첫 소모 값은 2개이며, 구매시마다 2개씩 규칙적으로 상승한다.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크라운 소모 값은 50개를 초과하지 않는다.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크라운이 부족할 경우, 크라운 구매 팝업을 호출한다.</a:t>
            </a:r>
          </a:p>
        </p:txBody>
      </p:sp>
      <p:sp>
        <p:nvSpPr>
          <p:cNvPr id="652" name="Shape 652"/>
          <p:cNvSpPr/>
          <p:nvPr/>
        </p:nvSpPr>
        <p:spPr>
          <a:xfrm>
            <a:off x="4140923" y="5073862"/>
            <a:ext cx="4806389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 이외의 화면 터치 시, 팝업 창이 사라진다.</a:t>
            </a:r>
          </a:p>
        </p:txBody>
      </p:sp>
      <p:cxnSp>
        <p:nvCxnSpPr>
          <p:cNvPr id="653" name="Shape 653"/>
          <p:cNvCxnSpPr>
            <a:stCxn id="646" idx="1"/>
            <a:endCxn id="641" idx="0"/>
          </p:cNvCxnSpPr>
          <p:nvPr/>
        </p:nvCxnSpPr>
        <p:spPr>
          <a:xfrm flipH="1">
            <a:off x="2223678" y="2147927"/>
            <a:ext cx="1927500" cy="367800"/>
          </a:xfrm>
          <a:prstGeom prst="bentConnector2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54" name="Shape 654"/>
          <p:cNvCxnSpPr>
            <a:stCxn id="648" idx="1"/>
          </p:cNvCxnSpPr>
          <p:nvPr/>
        </p:nvCxnSpPr>
        <p:spPr>
          <a:xfrm flipH="1">
            <a:off x="2506144" y="3168055"/>
            <a:ext cx="1640700" cy="66900"/>
          </a:xfrm>
          <a:prstGeom prst="bentConnector3">
            <a:avLst>
              <a:gd fmla="val 12669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55" name="Shape 655"/>
          <p:cNvCxnSpPr>
            <a:stCxn id="650" idx="1"/>
            <a:endCxn id="642" idx="3"/>
          </p:cNvCxnSpPr>
          <p:nvPr/>
        </p:nvCxnSpPr>
        <p:spPr>
          <a:xfrm rot="10800000">
            <a:off x="2693621" y="3528770"/>
            <a:ext cx="1454700" cy="5019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56" name="Shape 656"/>
          <p:cNvCxnSpPr>
            <a:stCxn id="652" idx="1"/>
          </p:cNvCxnSpPr>
          <p:nvPr/>
        </p:nvCxnSpPr>
        <p:spPr>
          <a:xfrm flipH="1">
            <a:off x="2934623" y="5230635"/>
            <a:ext cx="1206300" cy="3267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크라운 부족으로 인한 구매 팝업 )</a:t>
            </a:r>
          </a:p>
        </p:txBody>
      </p:sp>
      <p:grpSp>
        <p:nvGrpSpPr>
          <p:cNvPr id="662" name="Shape 662"/>
          <p:cNvGrpSpPr/>
          <p:nvPr/>
        </p:nvGrpSpPr>
        <p:grpSpPr>
          <a:xfrm>
            <a:off x="631816" y="713494"/>
            <a:ext cx="3205475" cy="5688815"/>
            <a:chOff x="4091026" y="791268"/>
            <a:chExt cx="3205475" cy="5688815"/>
          </a:xfrm>
        </p:grpSpPr>
        <p:pic>
          <p:nvPicPr>
            <p:cNvPr id="663" name="Shape 6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1026" y="791268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4" name="Shape 664"/>
            <p:cNvSpPr/>
            <p:nvPr/>
          </p:nvSpPr>
          <p:spPr>
            <a:xfrm>
              <a:off x="4093957" y="791268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4489869" y="819114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6" name="Shape 6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54207" y="85665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Shape 6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07628" y="868780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Shape 6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0139" y="86598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Shape 6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95601" y="856654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Shape 670"/>
            <p:cNvSpPr/>
            <p:nvPr/>
          </p:nvSpPr>
          <p:spPr>
            <a:xfrm>
              <a:off x="4728873" y="858371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671" name="Shape 671"/>
            <p:cNvSpPr/>
            <p:nvPr/>
          </p:nvSpPr>
          <p:spPr>
            <a:xfrm>
              <a:off x="5385123" y="852150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672" name="Shape 672"/>
            <p:cNvSpPr/>
            <p:nvPr/>
          </p:nvSpPr>
          <p:spPr>
            <a:xfrm>
              <a:off x="6088030" y="864588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673" name="Shape 673"/>
            <p:cNvSpPr/>
            <p:nvPr/>
          </p:nvSpPr>
          <p:spPr>
            <a:xfrm>
              <a:off x="6781617" y="849037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grpSp>
          <p:nvGrpSpPr>
            <p:cNvPr id="674" name="Shape 674"/>
            <p:cNvGrpSpPr/>
            <p:nvPr/>
          </p:nvGrpSpPr>
          <p:grpSpPr>
            <a:xfrm>
              <a:off x="4159309" y="5973311"/>
              <a:ext cx="569563" cy="438195"/>
              <a:chOff x="4489398" y="5962294"/>
              <a:chExt cx="522334" cy="381706"/>
            </a:xfrm>
          </p:grpSpPr>
          <p:sp>
            <p:nvSpPr>
              <p:cNvPr id="675" name="Shape 675"/>
              <p:cNvSpPr/>
              <p:nvPr/>
            </p:nvSpPr>
            <p:spPr>
              <a:xfrm>
                <a:off x="4489398" y="5962294"/>
                <a:ext cx="522334" cy="381706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19191"/>
                  </a:gs>
                </a:gsLst>
                <a:lin ang="5400000" scaled="0"/>
              </a:gradFill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Shape 676"/>
              <p:cNvSpPr/>
              <p:nvPr/>
            </p:nvSpPr>
            <p:spPr>
              <a:xfrm rot="10800000">
                <a:off x="4572768" y="6054670"/>
                <a:ext cx="336929" cy="205366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7" name="Shape 677"/>
            <p:cNvSpPr/>
            <p:nvPr/>
          </p:nvSpPr>
          <p:spPr>
            <a:xfrm>
              <a:off x="6208453" y="603873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</p:grpSp>
      <p:sp>
        <p:nvSpPr>
          <p:cNvPr id="678" name="Shape 678"/>
          <p:cNvSpPr/>
          <p:nvPr/>
        </p:nvSpPr>
        <p:spPr>
          <a:xfrm>
            <a:off x="1394167" y="3949723"/>
            <a:ext cx="1689885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오늘 남은 소원 횟수 : 194</a:t>
            </a:r>
          </a:p>
        </p:txBody>
      </p:sp>
      <p:grpSp>
        <p:nvGrpSpPr>
          <p:cNvPr id="679" name="Shape 679"/>
          <p:cNvGrpSpPr/>
          <p:nvPr/>
        </p:nvGrpSpPr>
        <p:grpSpPr>
          <a:xfrm>
            <a:off x="696335" y="4277054"/>
            <a:ext cx="1500148" cy="449272"/>
            <a:chOff x="4157703" y="3205951"/>
            <a:chExt cx="1500148" cy="449272"/>
          </a:xfrm>
        </p:grpSpPr>
        <p:sp>
          <p:nvSpPr>
            <p:cNvPr id="680" name="Shape 680"/>
            <p:cNvSpPr/>
            <p:nvPr/>
          </p:nvSpPr>
          <p:spPr>
            <a:xfrm>
              <a:off x="4157703" y="3232453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4386730" y="3205951"/>
              <a:ext cx="575799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빌기</a:t>
              </a:r>
            </a:p>
          </p:txBody>
        </p:sp>
        <p:sp>
          <p:nvSpPr>
            <p:cNvPr id="682" name="Shape 682"/>
            <p:cNvSpPr/>
            <p:nvPr/>
          </p:nvSpPr>
          <p:spPr>
            <a:xfrm>
              <a:off x="4388726" y="3332058"/>
              <a:ext cx="587019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11,000</a:t>
              </a:r>
            </a:p>
          </p:txBody>
        </p:sp>
      </p:grpSp>
      <p:pic>
        <p:nvPicPr>
          <p:cNvPr id="683" name="Shape 6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4718" y="4421971"/>
            <a:ext cx="213185" cy="205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Shape 684"/>
          <p:cNvGrpSpPr/>
          <p:nvPr/>
        </p:nvGrpSpPr>
        <p:grpSpPr>
          <a:xfrm>
            <a:off x="696335" y="4783426"/>
            <a:ext cx="1500148" cy="446488"/>
            <a:chOff x="4157703" y="3205951"/>
            <a:chExt cx="1500148" cy="446488"/>
          </a:xfrm>
        </p:grpSpPr>
        <p:sp>
          <p:nvSpPr>
            <p:cNvPr id="685" name="Shape 685"/>
            <p:cNvSpPr/>
            <p:nvPr/>
          </p:nvSpPr>
          <p:spPr>
            <a:xfrm>
              <a:off x="4157703" y="3232453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4380380" y="3205951"/>
              <a:ext cx="575799" cy="233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빌기</a:t>
              </a:r>
            </a:p>
          </p:txBody>
        </p:sp>
        <p:sp>
          <p:nvSpPr>
            <p:cNvPr id="687" name="Shape 687"/>
            <p:cNvSpPr/>
            <p:nvPr/>
          </p:nvSpPr>
          <p:spPr>
            <a:xfrm>
              <a:off x="4388726" y="3319358"/>
              <a:ext cx="587019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11,000</a:t>
              </a:r>
            </a:p>
          </p:txBody>
        </p:sp>
      </p:grpSp>
      <p:pic>
        <p:nvPicPr>
          <p:cNvPr id="688" name="Shape 6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368" y="4938835"/>
            <a:ext cx="232504" cy="19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04568" y="4427491"/>
            <a:ext cx="161403" cy="1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Shape 690"/>
          <p:cNvSpPr/>
          <p:nvPr/>
        </p:nvSpPr>
        <p:spPr>
          <a:xfrm>
            <a:off x="1509562" y="4385005"/>
            <a:ext cx="56778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소비 :   2</a:t>
            </a:r>
          </a:p>
        </p:txBody>
      </p:sp>
      <p:pic>
        <p:nvPicPr>
          <p:cNvPr id="691" name="Shape 6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04568" y="4916441"/>
            <a:ext cx="161403" cy="1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Shape 692"/>
          <p:cNvSpPr/>
          <p:nvPr/>
        </p:nvSpPr>
        <p:spPr>
          <a:xfrm>
            <a:off x="1496862" y="4873955"/>
            <a:ext cx="58701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소비 :  36</a:t>
            </a:r>
          </a:p>
        </p:txBody>
      </p:sp>
      <p:grpSp>
        <p:nvGrpSpPr>
          <p:cNvPr id="693" name="Shape 693"/>
          <p:cNvGrpSpPr/>
          <p:nvPr/>
        </p:nvGrpSpPr>
        <p:grpSpPr>
          <a:xfrm>
            <a:off x="2248139" y="4277054"/>
            <a:ext cx="1500148" cy="446488"/>
            <a:chOff x="2248139" y="4277054"/>
            <a:chExt cx="1500148" cy="446488"/>
          </a:xfrm>
        </p:grpSpPr>
        <p:grpSp>
          <p:nvGrpSpPr>
            <p:cNvPr id="694" name="Shape 694"/>
            <p:cNvGrpSpPr/>
            <p:nvPr/>
          </p:nvGrpSpPr>
          <p:grpSpPr>
            <a:xfrm>
              <a:off x="2248139" y="4277054"/>
              <a:ext cx="1500148" cy="446488"/>
              <a:chOff x="4157703" y="3205951"/>
              <a:chExt cx="1500148" cy="446488"/>
            </a:xfrm>
          </p:grpSpPr>
          <p:sp>
            <p:nvSpPr>
              <p:cNvPr id="695" name="Shape 695"/>
              <p:cNvSpPr/>
              <p:nvPr/>
            </p:nvSpPr>
            <p:spPr>
              <a:xfrm>
                <a:off x="4157703" y="3232453"/>
                <a:ext cx="1500148" cy="419986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4393080" y="3205951"/>
                <a:ext cx="575799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소원 빌기</a:t>
                </a: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4395076" y="3325708"/>
                <a:ext cx="587019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11,000</a:t>
                </a:r>
              </a:p>
            </p:txBody>
          </p:sp>
        </p:grpSp>
        <p:pic>
          <p:nvPicPr>
            <p:cNvPr id="698" name="Shape 6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75783" y="4441644"/>
              <a:ext cx="230219" cy="189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Shape 69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53969" y="4427491"/>
              <a:ext cx="161403" cy="154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0" name="Shape 700"/>
            <p:cNvSpPr/>
            <p:nvPr/>
          </p:nvSpPr>
          <p:spPr>
            <a:xfrm>
              <a:off x="3058961" y="4385005"/>
              <a:ext cx="56778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소비 :   8</a:t>
              </a:r>
            </a:p>
          </p:txBody>
        </p:sp>
      </p:grpSp>
      <p:grpSp>
        <p:nvGrpSpPr>
          <p:cNvPr id="701" name="Shape 701"/>
          <p:cNvGrpSpPr/>
          <p:nvPr/>
        </p:nvGrpSpPr>
        <p:grpSpPr>
          <a:xfrm>
            <a:off x="2250641" y="4809928"/>
            <a:ext cx="1500148" cy="419986"/>
            <a:chOff x="2250641" y="4809928"/>
            <a:chExt cx="1500148" cy="419986"/>
          </a:xfrm>
        </p:grpSpPr>
        <p:sp>
          <p:nvSpPr>
            <p:cNvPr id="702" name="Shape 702"/>
            <p:cNvSpPr/>
            <p:nvPr/>
          </p:nvSpPr>
          <p:spPr>
            <a:xfrm>
              <a:off x="2250641" y="4809928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2430422" y="4871053"/>
              <a:ext cx="1220205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타운 n 레벨에 오픈!</a:t>
              </a:r>
            </a:p>
          </p:txBody>
        </p:sp>
      </p:grpSp>
      <p:sp>
        <p:nvSpPr>
          <p:cNvPr id="704" name="Shape 704"/>
          <p:cNvSpPr/>
          <p:nvPr/>
        </p:nvSpPr>
        <p:spPr>
          <a:xfrm>
            <a:off x="2628677" y="5904642"/>
            <a:ext cx="1136812" cy="419986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2677827" y="5964976"/>
            <a:ext cx="1072730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소원 아이템 사용</a:t>
            </a:r>
          </a:p>
        </p:txBody>
      </p:sp>
      <p:sp>
        <p:nvSpPr>
          <p:cNvPr id="706" name="Shape 706"/>
          <p:cNvSpPr/>
          <p:nvPr/>
        </p:nvSpPr>
        <p:spPr>
          <a:xfrm>
            <a:off x="631816" y="2516718"/>
            <a:ext cx="3165721" cy="1393947"/>
          </a:xfrm>
          <a:prstGeom prst="rect">
            <a:avLst/>
          </a:prstGeom>
          <a:solidFill>
            <a:srgbClr val="0C0C0C">
              <a:alpha val="600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Shape 707"/>
          <p:cNvGrpSpPr/>
          <p:nvPr/>
        </p:nvGrpSpPr>
        <p:grpSpPr>
          <a:xfrm>
            <a:off x="3216165" y="3670187"/>
            <a:ext cx="481421" cy="276998"/>
            <a:chOff x="3323921" y="3435080"/>
            <a:chExt cx="419518" cy="208823"/>
          </a:xfrm>
        </p:grpSpPr>
        <p:sp>
          <p:nvSpPr>
            <p:cNvPr id="708" name="Shape 708"/>
            <p:cNvSpPr/>
            <p:nvPr/>
          </p:nvSpPr>
          <p:spPr>
            <a:xfrm>
              <a:off x="3325760" y="3467853"/>
              <a:ext cx="386403" cy="150201"/>
            </a:xfrm>
            <a:prstGeom prst="roundRect">
              <a:avLst>
                <a:gd fmla="val 7223" name="adj"/>
              </a:avLst>
            </a:prstGeom>
            <a:solidFill>
              <a:srgbClr val="262626"/>
            </a:solidFill>
            <a:ln cap="flat" cmpd="sng" w="1905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3323921" y="3435080"/>
              <a:ext cx="419518" cy="2088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교  환</a:t>
              </a:r>
            </a:p>
          </p:txBody>
        </p:sp>
      </p:grpSp>
      <p:sp>
        <p:nvSpPr>
          <p:cNvPr id="710" name="Shape 710"/>
          <p:cNvSpPr/>
          <p:nvPr/>
        </p:nvSpPr>
        <p:spPr>
          <a:xfrm>
            <a:off x="1958091" y="3552458"/>
            <a:ext cx="97664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신앙 보너스 A 등급</a:t>
            </a:r>
          </a:p>
        </p:txBody>
      </p:sp>
      <p:pic>
        <p:nvPicPr>
          <p:cNvPr id="711" name="Shape 7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3531" y="3314307"/>
            <a:ext cx="354952" cy="353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2" name="Shape 712"/>
          <p:cNvGrpSpPr/>
          <p:nvPr/>
        </p:nvGrpSpPr>
        <p:grpSpPr>
          <a:xfrm>
            <a:off x="1721509" y="3763867"/>
            <a:ext cx="1422196" cy="105021"/>
            <a:chOff x="1753259" y="3436608"/>
            <a:chExt cx="1255434" cy="110577"/>
          </a:xfrm>
        </p:grpSpPr>
        <p:sp>
          <p:nvSpPr>
            <p:cNvPr id="713" name="Shape 713"/>
            <p:cNvSpPr/>
            <p:nvPr/>
          </p:nvSpPr>
          <p:spPr>
            <a:xfrm>
              <a:off x="1757706" y="3438989"/>
              <a:ext cx="518076" cy="108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1753259" y="3436608"/>
              <a:ext cx="1255434" cy="109888"/>
            </a:xfrm>
            <a:prstGeom prst="rect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5" name="Shape 7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7191" y="2563217"/>
            <a:ext cx="942369" cy="131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88191" y="3234940"/>
            <a:ext cx="183364" cy="164368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/>
          <p:nvPr/>
        </p:nvSpPr>
        <p:spPr>
          <a:xfrm>
            <a:off x="1736391" y="2513951"/>
            <a:ext cx="1986249" cy="589735"/>
          </a:xfrm>
          <a:prstGeom prst="wedgeRoundRectCallout">
            <a:avLst>
              <a:gd fmla="val -62684" name="adj1"/>
              <a:gd fmla="val -1471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1928582" y="2584593"/>
            <a:ext cx="162091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아, 오셨군요.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오늘은 어떤 소원을 원하시죠?</a:t>
            </a:r>
          </a:p>
        </p:txBody>
      </p:sp>
      <p:sp>
        <p:nvSpPr>
          <p:cNvPr id="719" name="Shape 719"/>
          <p:cNvSpPr/>
          <p:nvPr/>
        </p:nvSpPr>
        <p:spPr>
          <a:xfrm>
            <a:off x="637608" y="712879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Shape 720"/>
          <p:cNvGrpSpPr/>
          <p:nvPr/>
        </p:nvGrpSpPr>
        <p:grpSpPr>
          <a:xfrm>
            <a:off x="682976" y="1933196"/>
            <a:ext cx="3109578" cy="2748186"/>
            <a:chOff x="5336169" y="2569538"/>
            <a:chExt cx="3109578" cy="2748186"/>
          </a:xfrm>
        </p:grpSpPr>
        <p:sp>
          <p:nvSpPr>
            <p:cNvPr id="721" name="Shape 721"/>
            <p:cNvSpPr/>
            <p:nvPr/>
          </p:nvSpPr>
          <p:spPr>
            <a:xfrm>
              <a:off x="5336169" y="2624805"/>
              <a:ext cx="3109578" cy="2692919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475435" y="4924992"/>
              <a:ext cx="885670" cy="266967"/>
            </a:xfrm>
            <a:prstGeom prst="roundRect">
              <a:avLst>
                <a:gd fmla="val 7223" name="adj"/>
              </a:avLst>
            </a:prstGeom>
            <a:solidFill>
              <a:srgbClr val="BFBFBF"/>
            </a:soli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크라운 구매</a:t>
              </a:r>
            </a:p>
          </p:txBody>
        </p:sp>
        <p:sp>
          <p:nvSpPr>
            <p:cNvPr id="723" name="Shape 723"/>
            <p:cNvSpPr/>
            <p:nvPr/>
          </p:nvSpPr>
          <p:spPr>
            <a:xfrm>
              <a:off x="5396646" y="4572453"/>
              <a:ext cx="3019381" cy="253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영주님! 크라운이 부족합니다. </a:t>
              </a: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추가로 더 획득하시겠습니까?</a:t>
              </a:r>
            </a:p>
          </p:txBody>
        </p:sp>
        <p:sp>
          <p:nvSpPr>
            <p:cNvPr id="724" name="Shape 724"/>
            <p:cNvSpPr/>
            <p:nvPr/>
          </p:nvSpPr>
          <p:spPr>
            <a:xfrm>
              <a:off x="5495733" y="2691183"/>
              <a:ext cx="2769377" cy="1757987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7014617" y="4019110"/>
              <a:ext cx="1048673" cy="298973"/>
            </a:xfrm>
            <a:prstGeom prst="roundRect">
              <a:avLst>
                <a:gd fmla="val 7223" name="adj"/>
              </a:avLst>
            </a:prstGeom>
            <a:solidFill>
              <a:srgbClr val="BFBFBF"/>
            </a:soli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\ 15,000</a:t>
              </a:r>
            </a:p>
          </p:txBody>
        </p:sp>
        <p:sp>
          <p:nvSpPr>
            <p:cNvPr id="726" name="Shape 726"/>
            <p:cNvSpPr/>
            <p:nvPr/>
          </p:nvSpPr>
          <p:spPr>
            <a:xfrm>
              <a:off x="5619537" y="3930619"/>
              <a:ext cx="1143261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구매 제한 : 1회</a:t>
              </a: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남은 시간 : 00:56:08</a:t>
              </a:r>
            </a:p>
          </p:txBody>
        </p:sp>
        <p:sp>
          <p:nvSpPr>
            <p:cNvPr id="727" name="Shape 727"/>
            <p:cNvSpPr/>
            <p:nvPr/>
          </p:nvSpPr>
          <p:spPr>
            <a:xfrm>
              <a:off x="5579560" y="2768991"/>
              <a:ext cx="2605651" cy="109145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 rot="-378616">
              <a:off x="5556834" y="2772470"/>
              <a:ext cx="1245854" cy="346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+3,500 CROWN</a:t>
              </a:r>
            </a:p>
          </p:txBody>
        </p:sp>
        <p:grpSp>
          <p:nvGrpSpPr>
            <p:cNvPr id="729" name="Shape 729"/>
            <p:cNvGrpSpPr/>
            <p:nvPr/>
          </p:nvGrpSpPr>
          <p:grpSpPr>
            <a:xfrm rot="204597">
              <a:off x="5850649" y="2992392"/>
              <a:ext cx="591829" cy="302150"/>
              <a:chOff x="5886496" y="1860237"/>
              <a:chExt cx="591829" cy="302150"/>
            </a:xfrm>
          </p:grpSpPr>
          <p:sp>
            <p:nvSpPr>
              <p:cNvPr id="730" name="Shape 730"/>
              <p:cNvSpPr/>
              <p:nvPr/>
            </p:nvSpPr>
            <p:spPr>
              <a:xfrm rot="-696366">
                <a:off x="5957125" y="1900458"/>
                <a:ext cx="422371" cy="221709"/>
              </a:xfrm>
              <a:prstGeom prst="star7">
                <a:avLst>
                  <a:gd fmla="val 32348" name="adj"/>
                  <a:gd fmla="val 102572" name="hf"/>
                  <a:gd fmla="val 105210" name="vf"/>
                </a:avLst>
              </a:prstGeom>
              <a:solidFill>
                <a:srgbClr val="C00000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Shape 731"/>
              <p:cNvSpPr/>
              <p:nvPr/>
            </p:nvSpPr>
            <p:spPr>
              <a:xfrm>
                <a:off x="5886496" y="1894660"/>
                <a:ext cx="591829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1438%</a:t>
                </a:r>
              </a:p>
            </p:txBody>
          </p:sp>
        </p:grpSp>
        <p:sp>
          <p:nvSpPr>
            <p:cNvPr id="732" name="Shape 732"/>
            <p:cNvSpPr/>
            <p:nvPr/>
          </p:nvSpPr>
          <p:spPr>
            <a:xfrm>
              <a:off x="6355748" y="2603632"/>
              <a:ext cx="1048673" cy="214603"/>
            </a:xfrm>
            <a:prstGeom prst="roundRect">
              <a:avLst>
                <a:gd fmla="val 7223" name="adj"/>
              </a:avLst>
            </a:prstGeom>
            <a:solidFill>
              <a:srgbClr val="833C0B"/>
            </a:solidFill>
            <a:ln cap="flat" cmpd="sng" w="1905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500916" y="2569538"/>
              <a:ext cx="837089" cy="253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고효율</a:t>
              </a: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ko-KR" sz="8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패키지</a:t>
              </a:r>
            </a:p>
          </p:txBody>
        </p:sp>
      </p:grpSp>
      <p:sp>
        <p:nvSpPr>
          <p:cNvPr id="734" name="Shape 734"/>
          <p:cNvSpPr/>
          <p:nvPr/>
        </p:nvSpPr>
        <p:spPr>
          <a:xfrm>
            <a:off x="4106792" y="1514011"/>
            <a:ext cx="281124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패키지 이름</a:t>
            </a:r>
          </a:p>
        </p:txBody>
      </p:sp>
      <p:sp>
        <p:nvSpPr>
          <p:cNvPr id="735" name="Shape 735"/>
          <p:cNvSpPr/>
          <p:nvPr/>
        </p:nvSpPr>
        <p:spPr>
          <a:xfrm>
            <a:off x="4111410" y="2271800"/>
            <a:ext cx="363879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크라운이 추가 되는 수량 및 패키지의 할인율 표시</a:t>
            </a:r>
          </a:p>
        </p:txBody>
      </p:sp>
      <p:sp>
        <p:nvSpPr>
          <p:cNvPr id="736" name="Shape 736"/>
          <p:cNvSpPr/>
          <p:nvPr/>
        </p:nvSpPr>
        <p:spPr>
          <a:xfrm>
            <a:off x="4111414" y="2855575"/>
            <a:ext cx="281124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제한 구매 횟수 표시</a:t>
            </a:r>
          </a:p>
        </p:txBody>
      </p:sp>
      <p:sp>
        <p:nvSpPr>
          <p:cNvPr id="737" name="Shape 737"/>
          <p:cNvSpPr/>
          <p:nvPr/>
        </p:nvSpPr>
        <p:spPr>
          <a:xfrm>
            <a:off x="4125273" y="3765353"/>
            <a:ext cx="281124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패키지의 구매가능까지 남은 시간표시</a:t>
            </a:r>
          </a:p>
        </p:txBody>
      </p:sp>
      <p:sp>
        <p:nvSpPr>
          <p:cNvPr id="738" name="Shape 738"/>
          <p:cNvSpPr/>
          <p:nvPr/>
        </p:nvSpPr>
        <p:spPr>
          <a:xfrm>
            <a:off x="4129892" y="3298907"/>
            <a:ext cx="281124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패키지의 구매 버튼</a:t>
            </a:r>
          </a:p>
        </p:txBody>
      </p:sp>
      <p:cxnSp>
        <p:nvCxnSpPr>
          <p:cNvPr id="739" name="Shape 739"/>
          <p:cNvCxnSpPr>
            <a:stCxn id="734" idx="1"/>
            <a:endCxn id="732" idx="0"/>
          </p:cNvCxnSpPr>
          <p:nvPr/>
        </p:nvCxnSpPr>
        <p:spPr>
          <a:xfrm flipH="1">
            <a:off x="2226992" y="1687135"/>
            <a:ext cx="1879800" cy="280200"/>
          </a:xfrm>
          <a:prstGeom prst="bentConnector2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40" name="Shape 740"/>
          <p:cNvCxnSpPr>
            <a:stCxn id="736" idx="1"/>
            <a:endCxn id="726" idx="0"/>
          </p:cNvCxnSpPr>
          <p:nvPr/>
        </p:nvCxnSpPr>
        <p:spPr>
          <a:xfrm flipH="1">
            <a:off x="1538014" y="3028699"/>
            <a:ext cx="2573400" cy="265499"/>
          </a:xfrm>
          <a:prstGeom prst="bentConnector2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41" name="Shape 741"/>
          <p:cNvCxnSpPr>
            <a:stCxn id="737" idx="1"/>
            <a:endCxn id="726" idx="2"/>
          </p:cNvCxnSpPr>
          <p:nvPr/>
        </p:nvCxnSpPr>
        <p:spPr>
          <a:xfrm rot="10800000">
            <a:off x="1538073" y="3756077"/>
            <a:ext cx="2587200" cy="182400"/>
          </a:xfrm>
          <a:prstGeom prst="bentConnector2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42" name="Shape 742"/>
          <p:cNvCxnSpPr>
            <a:stCxn id="738" idx="1"/>
            <a:endCxn id="725" idx="3"/>
          </p:cNvCxnSpPr>
          <p:nvPr/>
        </p:nvCxnSpPr>
        <p:spPr>
          <a:xfrm flipH="1">
            <a:off x="3410192" y="3472031"/>
            <a:ext cx="719700" cy="60300"/>
          </a:xfrm>
          <a:prstGeom prst="bentConnector3">
            <a:avLst>
              <a:gd fmla="val 50007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43" name="Shape 743"/>
          <p:cNvSpPr/>
          <p:nvPr/>
        </p:nvSpPr>
        <p:spPr>
          <a:xfrm>
            <a:off x="4129894" y="4813671"/>
            <a:ext cx="281124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 상품 구매 화면 이동</a:t>
            </a:r>
          </a:p>
        </p:txBody>
      </p:sp>
      <p:cxnSp>
        <p:nvCxnSpPr>
          <p:cNvPr id="744" name="Shape 744"/>
          <p:cNvCxnSpPr>
            <a:stCxn id="743" idx="1"/>
            <a:endCxn id="722" idx="2"/>
          </p:cNvCxnSpPr>
          <p:nvPr/>
        </p:nvCxnSpPr>
        <p:spPr>
          <a:xfrm rot="10800000">
            <a:off x="2265094" y="4555695"/>
            <a:ext cx="1864800" cy="431100"/>
          </a:xfrm>
          <a:prstGeom prst="bentConnector2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45" name="Shape 745"/>
          <p:cNvCxnSpPr>
            <a:stCxn id="735" idx="1"/>
          </p:cNvCxnSpPr>
          <p:nvPr/>
        </p:nvCxnSpPr>
        <p:spPr>
          <a:xfrm rot="10800000">
            <a:off x="2934810" y="2373224"/>
            <a:ext cx="1176600" cy="717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Shape 750"/>
          <p:cNvGrpSpPr/>
          <p:nvPr/>
        </p:nvGrpSpPr>
        <p:grpSpPr>
          <a:xfrm>
            <a:off x="623998" y="706691"/>
            <a:ext cx="3208406" cy="5688815"/>
            <a:chOff x="5154139" y="734399"/>
            <a:chExt cx="3208406" cy="5688815"/>
          </a:xfrm>
        </p:grpSpPr>
        <p:grpSp>
          <p:nvGrpSpPr>
            <p:cNvPr id="751" name="Shape 751"/>
            <p:cNvGrpSpPr/>
            <p:nvPr/>
          </p:nvGrpSpPr>
          <p:grpSpPr>
            <a:xfrm>
              <a:off x="5157069" y="734399"/>
              <a:ext cx="3205475" cy="5688815"/>
              <a:chOff x="4091026" y="791268"/>
              <a:chExt cx="3205475" cy="5688815"/>
            </a:xfrm>
          </p:grpSpPr>
          <p:pic>
            <p:nvPicPr>
              <p:cNvPr id="752" name="Shape 75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91026" y="791268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3" name="Shape 753"/>
              <p:cNvSpPr/>
              <p:nvPr/>
            </p:nvSpPr>
            <p:spPr>
              <a:xfrm>
                <a:off x="4093957" y="791268"/>
                <a:ext cx="3165195" cy="5688815"/>
              </a:xfrm>
              <a:prstGeom prst="rect">
                <a:avLst/>
              </a:prstGeom>
              <a:solidFill>
                <a:schemeClr val="dk1">
                  <a:alpha val="21960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Shape 754"/>
              <p:cNvSpPr/>
              <p:nvPr/>
            </p:nvSpPr>
            <p:spPr>
              <a:xfrm>
                <a:off x="4489869" y="819114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55" name="Shape 75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54207" y="85665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6" name="Shape 75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7628" y="868780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" name="Shape 75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60139" y="86598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8" name="Shape 75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95601" y="856654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9" name="Shape 759"/>
              <p:cNvSpPr/>
              <p:nvPr/>
            </p:nvSpPr>
            <p:spPr>
              <a:xfrm>
                <a:off x="4728873" y="858371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5385123" y="85215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761" name="Shape 761"/>
              <p:cNvSpPr/>
              <p:nvPr/>
            </p:nvSpPr>
            <p:spPr>
              <a:xfrm>
                <a:off x="6088030" y="864588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762" name="Shape 762"/>
              <p:cNvSpPr/>
              <p:nvPr/>
            </p:nvSpPr>
            <p:spPr>
              <a:xfrm>
                <a:off x="6781617" y="849037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grpSp>
            <p:nvGrpSpPr>
              <p:cNvPr id="763" name="Shape 763"/>
              <p:cNvGrpSpPr/>
              <p:nvPr/>
            </p:nvGrpSpPr>
            <p:grpSpPr>
              <a:xfrm>
                <a:off x="4205489" y="5973311"/>
                <a:ext cx="569563" cy="438195"/>
                <a:chOff x="4531748" y="5962294"/>
                <a:chExt cx="522334" cy="381706"/>
              </a:xfrm>
            </p:grpSpPr>
            <p:sp>
              <p:nvSpPr>
                <p:cNvPr id="764" name="Shape 764"/>
                <p:cNvSpPr/>
                <p:nvPr/>
              </p:nvSpPr>
              <p:spPr>
                <a:xfrm>
                  <a:off x="4531748" y="5962294"/>
                  <a:ext cx="522334" cy="381706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 cap="flat" cmpd="sng" w="19050">
                  <a:solidFill>
                    <a:srgbClr val="FFF2CC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ctr" dir="5400000" dist="19050">
                    <a:srgbClr val="000000">
                      <a:alpha val="62745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Shape 765"/>
                <p:cNvSpPr/>
                <p:nvPr/>
              </p:nvSpPr>
              <p:spPr>
                <a:xfrm rot="10800000">
                  <a:off x="4615120" y="6054670"/>
                  <a:ext cx="336929" cy="205366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6" name="Shape 766"/>
              <p:cNvSpPr/>
              <p:nvPr/>
            </p:nvSpPr>
            <p:spPr>
              <a:xfrm>
                <a:off x="6208453" y="6038737"/>
                <a:ext cx="85472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상세 정보</a:t>
                </a:r>
              </a:p>
            </p:txBody>
          </p:sp>
        </p:grpSp>
        <p:sp>
          <p:nvSpPr>
            <p:cNvPr id="767" name="Shape 767"/>
            <p:cNvSpPr/>
            <p:nvPr/>
          </p:nvSpPr>
          <p:spPr>
            <a:xfrm>
              <a:off x="7098514" y="5925546"/>
              <a:ext cx="1136812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7156900" y="5985880"/>
              <a:ext cx="107273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아이템 사용</a:t>
              </a:r>
            </a:p>
          </p:txBody>
        </p:sp>
        <p:sp>
          <p:nvSpPr>
            <p:cNvPr id="769" name="Shape 769"/>
            <p:cNvSpPr/>
            <p:nvPr/>
          </p:nvSpPr>
          <p:spPr>
            <a:xfrm>
              <a:off x="5176150" y="4350019"/>
              <a:ext cx="3166686" cy="932852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0" name="Shape 77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4694" y="1079486"/>
              <a:ext cx="2949661" cy="32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1" name="Shape 771"/>
            <p:cNvSpPr/>
            <p:nvPr/>
          </p:nvSpPr>
          <p:spPr>
            <a:xfrm>
              <a:off x="5154139" y="4360944"/>
              <a:ext cx="3180405" cy="5177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2" name="Shape 772"/>
            <p:cNvGrpSpPr/>
            <p:nvPr/>
          </p:nvGrpSpPr>
          <p:grpSpPr>
            <a:xfrm>
              <a:off x="5281742" y="4375890"/>
              <a:ext cx="2952613" cy="1477698"/>
              <a:chOff x="-2781300" y="3697328"/>
              <a:chExt cx="2952613" cy="1549130"/>
            </a:xfrm>
          </p:grpSpPr>
          <p:sp>
            <p:nvSpPr>
              <p:cNvPr id="773" name="Shape 773"/>
              <p:cNvSpPr/>
              <p:nvPr/>
            </p:nvSpPr>
            <p:spPr>
              <a:xfrm>
                <a:off x="-2781300" y="3697328"/>
                <a:ext cx="2952613" cy="1549130"/>
              </a:xfrm>
              <a:prstGeom prst="rect">
                <a:avLst/>
              </a:prstGeom>
              <a:solidFill>
                <a:srgbClr val="262626"/>
              </a:solidFill>
              <a:ln cap="flat" cmpd="sng" w="1905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4" name="Shape 774"/>
              <p:cNvGrpSpPr/>
              <p:nvPr/>
            </p:nvGrpSpPr>
            <p:grpSpPr>
              <a:xfrm>
                <a:off x="-2692558" y="4125033"/>
                <a:ext cx="1348863" cy="449272"/>
                <a:chOff x="-2843842" y="4125033"/>
                <a:chExt cx="1500148" cy="449272"/>
              </a:xfrm>
            </p:grpSpPr>
            <p:grpSp>
              <p:nvGrpSpPr>
                <p:cNvPr id="775" name="Shape 775"/>
                <p:cNvGrpSpPr/>
                <p:nvPr/>
              </p:nvGrpSpPr>
              <p:grpSpPr>
                <a:xfrm>
                  <a:off x="-2843842" y="4125033"/>
                  <a:ext cx="1500148" cy="449272"/>
                  <a:chOff x="4157703" y="3205951"/>
                  <a:chExt cx="1500148" cy="449272"/>
                </a:xfrm>
              </p:grpSpPr>
              <p:sp>
                <p:nvSpPr>
                  <p:cNvPr id="776" name="Shape 776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7" name="Shape 777"/>
                  <p:cNvSpPr/>
                  <p:nvPr/>
                </p:nvSpPr>
                <p:spPr>
                  <a:xfrm>
                    <a:off x="438673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778" name="Shape 778"/>
                  <p:cNvSpPr/>
                  <p:nvPr/>
                </p:nvSpPr>
                <p:spPr>
                  <a:xfrm>
                    <a:off x="4388726" y="33320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779" name="Shape 77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-2795459" y="4269951"/>
                  <a:ext cx="213185" cy="2052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80" name="Shape 78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27546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81" name="Shape 781"/>
                <p:cNvSpPr/>
                <p:nvPr/>
              </p:nvSpPr>
              <p:spPr>
                <a:xfrm>
                  <a:off x="-2062396" y="4232983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2</a:t>
                  </a:r>
                </a:p>
              </p:txBody>
            </p:sp>
          </p:grpSp>
          <p:grpSp>
            <p:nvGrpSpPr>
              <p:cNvPr id="782" name="Shape 782"/>
              <p:cNvGrpSpPr/>
              <p:nvPr/>
            </p:nvGrpSpPr>
            <p:grpSpPr>
              <a:xfrm>
                <a:off x="-2692558" y="4631405"/>
                <a:ext cx="1348863" cy="446488"/>
                <a:chOff x="-2843842" y="4631405"/>
                <a:chExt cx="1500148" cy="446488"/>
              </a:xfrm>
            </p:grpSpPr>
            <p:grpSp>
              <p:nvGrpSpPr>
                <p:cNvPr id="783" name="Shape 783"/>
                <p:cNvGrpSpPr/>
                <p:nvPr/>
              </p:nvGrpSpPr>
              <p:grpSpPr>
                <a:xfrm>
                  <a:off x="-2843842" y="4631405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5" name="Shape 785"/>
                  <p:cNvSpPr/>
                  <p:nvPr/>
                </p:nvSpPr>
                <p:spPr>
                  <a:xfrm>
                    <a:off x="43803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786" name="Shape 786"/>
                  <p:cNvSpPr/>
                  <p:nvPr/>
                </p:nvSpPr>
                <p:spPr>
                  <a:xfrm>
                    <a:off x="4388726" y="33193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787" name="Shape 78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-2808809" y="4786814"/>
                  <a:ext cx="232504" cy="190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88" name="Shape 78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76441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89" name="Shape 789"/>
                <p:cNvSpPr/>
                <p:nvPr/>
              </p:nvSpPr>
              <p:spPr>
                <a:xfrm>
                  <a:off x="-2075096" y="4721933"/>
                  <a:ext cx="58701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36</a:t>
                  </a:r>
                </a:p>
              </p:txBody>
            </p:sp>
          </p:grpSp>
          <p:grpSp>
            <p:nvGrpSpPr>
              <p:cNvPr id="790" name="Shape 790"/>
              <p:cNvGrpSpPr/>
              <p:nvPr/>
            </p:nvGrpSpPr>
            <p:grpSpPr>
              <a:xfrm>
                <a:off x="-1292038" y="4125033"/>
                <a:ext cx="1386531" cy="446488"/>
                <a:chOff x="2248139" y="4277054"/>
                <a:chExt cx="1500148" cy="446488"/>
              </a:xfrm>
            </p:grpSpPr>
            <p:grpSp>
              <p:nvGrpSpPr>
                <p:cNvPr id="791" name="Shape 791"/>
                <p:cNvGrpSpPr/>
                <p:nvPr/>
              </p:nvGrpSpPr>
              <p:grpSpPr>
                <a:xfrm>
                  <a:off x="2248139" y="4277054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792" name="Shape 792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3" name="Shape 793"/>
                  <p:cNvSpPr/>
                  <p:nvPr/>
                </p:nvSpPr>
                <p:spPr>
                  <a:xfrm>
                    <a:off x="43930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794" name="Shape 794"/>
                  <p:cNvSpPr/>
                  <p:nvPr/>
                </p:nvSpPr>
                <p:spPr>
                  <a:xfrm>
                    <a:off x="4395076" y="332570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795" name="Shape 79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275783" y="4441644"/>
                  <a:ext cx="230219" cy="189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96" name="Shape 79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3553969" y="4427491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97" name="Shape 797"/>
                <p:cNvSpPr/>
                <p:nvPr/>
              </p:nvSpPr>
              <p:spPr>
                <a:xfrm>
                  <a:off x="3028046" y="4385005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8</a:t>
                  </a:r>
                </a:p>
              </p:txBody>
            </p:sp>
          </p:grpSp>
          <p:grpSp>
            <p:nvGrpSpPr>
              <p:cNvPr id="798" name="Shape 798"/>
              <p:cNvGrpSpPr/>
              <p:nvPr/>
            </p:nvGrpSpPr>
            <p:grpSpPr>
              <a:xfrm>
                <a:off x="-1289535" y="4657907"/>
                <a:ext cx="1386531" cy="419986"/>
                <a:chOff x="2250641" y="4809928"/>
                <a:chExt cx="1500148" cy="419986"/>
              </a:xfrm>
            </p:grpSpPr>
            <p:sp>
              <p:nvSpPr>
                <p:cNvPr id="799" name="Shape 799"/>
                <p:cNvSpPr/>
                <p:nvPr/>
              </p:nvSpPr>
              <p:spPr>
                <a:xfrm>
                  <a:off x="2250641" y="4809928"/>
                  <a:ext cx="1500148" cy="419986"/>
                </a:xfrm>
                <a:prstGeom prst="roundRect">
                  <a:avLst>
                    <a:gd fmla="val 7223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" name="Shape 800"/>
                <p:cNvSpPr/>
                <p:nvPr/>
              </p:nvSpPr>
              <p:spPr>
                <a:xfrm>
                  <a:off x="2430422" y="4871053"/>
                  <a:ext cx="1220205" cy="3000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9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타운 n 레벨에 오픈!</a:t>
                  </a:r>
                </a:p>
              </p:txBody>
            </p:sp>
          </p:grpSp>
          <p:sp>
            <p:nvSpPr>
              <p:cNvPr id="801" name="Shape 801"/>
              <p:cNvSpPr/>
              <p:nvPr/>
            </p:nvSpPr>
            <p:spPr>
              <a:xfrm>
                <a:off x="-2180799" y="3727026"/>
                <a:ext cx="1753042" cy="29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오늘 남은 소원 횟수 : 194</a:t>
                </a:r>
              </a:p>
            </p:txBody>
          </p:sp>
          <p:cxnSp>
            <p:nvCxnSpPr>
              <p:cNvPr id="802" name="Shape 802"/>
              <p:cNvCxnSpPr/>
              <p:nvPr/>
            </p:nvCxnSpPr>
            <p:spPr>
              <a:xfrm>
                <a:off x="-2692558" y="4058739"/>
                <a:ext cx="2787049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803" name="Shape 803"/>
            <p:cNvSpPr/>
            <p:nvPr/>
          </p:nvSpPr>
          <p:spPr>
            <a:xfrm>
              <a:off x="5281742" y="1065879"/>
              <a:ext cx="2952613" cy="321862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4" name="Shape 804"/>
            <p:cNvGrpSpPr/>
            <p:nvPr/>
          </p:nvGrpSpPr>
          <p:grpSpPr>
            <a:xfrm>
              <a:off x="6716828" y="3376769"/>
              <a:ext cx="1602475" cy="883738"/>
              <a:chOff x="6732068" y="3463451"/>
              <a:chExt cx="1602475" cy="883738"/>
            </a:xfrm>
          </p:grpSpPr>
          <p:sp>
            <p:nvSpPr>
              <p:cNvPr id="805" name="Shape 805"/>
              <p:cNvSpPr/>
              <p:nvPr/>
            </p:nvSpPr>
            <p:spPr>
              <a:xfrm>
                <a:off x="6732068" y="3583851"/>
                <a:ext cx="1498641" cy="763337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6" name="Shape 80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86624" y="3649846"/>
                <a:ext cx="486159" cy="48407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07" name="Shape 807"/>
              <p:cNvGrpSpPr/>
              <p:nvPr/>
            </p:nvGrpSpPr>
            <p:grpSpPr>
              <a:xfrm>
                <a:off x="6791387" y="4156327"/>
                <a:ext cx="1371114" cy="140911"/>
                <a:chOff x="1753259" y="3436608"/>
                <a:chExt cx="1255434" cy="110577"/>
              </a:xfrm>
            </p:grpSpPr>
            <p:sp>
              <p:nvSpPr>
                <p:cNvPr id="808" name="Shape 808"/>
                <p:cNvSpPr/>
                <p:nvPr/>
              </p:nvSpPr>
              <p:spPr>
                <a:xfrm>
                  <a:off x="1757706" y="3438989"/>
                  <a:ext cx="518076" cy="10819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Shape 809"/>
                <p:cNvSpPr/>
                <p:nvPr/>
              </p:nvSpPr>
              <p:spPr>
                <a:xfrm>
                  <a:off x="1753259" y="3436608"/>
                  <a:ext cx="1255434" cy="109888"/>
                </a:xfrm>
                <a:prstGeom prst="rect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10" name="Shape 810"/>
              <p:cNvSpPr/>
              <p:nvPr/>
            </p:nvSpPr>
            <p:spPr>
              <a:xfrm>
                <a:off x="7272784" y="3612128"/>
                <a:ext cx="940753" cy="526628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Shape 811"/>
              <p:cNvSpPr/>
              <p:nvPr/>
            </p:nvSpPr>
            <p:spPr>
              <a:xfrm>
                <a:off x="7326970" y="3646198"/>
                <a:ext cx="900098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보너스 : A 등급</a:t>
                </a:r>
              </a:p>
            </p:txBody>
          </p:sp>
          <p:pic>
            <p:nvPicPr>
              <p:cNvPr id="812" name="Shape 81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099782" y="3463451"/>
                <a:ext cx="234760" cy="2104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3" name="Shape 813"/>
              <p:cNvSpPr/>
              <p:nvPr/>
            </p:nvSpPr>
            <p:spPr>
              <a:xfrm>
                <a:off x="7387607" y="3861835"/>
                <a:ext cx="773738" cy="245452"/>
              </a:xfrm>
              <a:prstGeom prst="rect">
                <a:avLst/>
              </a:prstGeom>
              <a:solidFill>
                <a:srgbClr val="0C0C0C"/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 기</a:t>
                </a:r>
              </a:p>
            </p:txBody>
          </p:sp>
        </p:grpSp>
      </p:grpSp>
      <p:sp>
        <p:nvSpPr>
          <p:cNvPr id="814" name="Shape 814"/>
          <p:cNvSpPr/>
          <p:nvPr/>
        </p:nvSpPr>
        <p:spPr>
          <a:xfrm>
            <a:off x="7755709" y="4828142"/>
            <a:ext cx="1538330" cy="728505"/>
          </a:xfrm>
          <a:prstGeom prst="ellipse">
            <a:avLst/>
          </a:prstGeom>
          <a:blipFill rotWithShape="1">
            <a:blip r:embed="rId12">
              <a:alphaModFix amt="5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자원 획득 )</a:t>
            </a:r>
          </a:p>
        </p:txBody>
      </p:sp>
      <p:sp>
        <p:nvSpPr>
          <p:cNvPr id="816" name="Shape 816"/>
          <p:cNvSpPr/>
          <p:nvPr/>
        </p:nvSpPr>
        <p:spPr>
          <a:xfrm>
            <a:off x="4106792" y="902083"/>
            <a:ext cx="509047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소원을 사용하여 자원을 얻은 만큼 재화의 아래쪽에 표시한다.</a:t>
            </a:r>
          </a:p>
        </p:txBody>
      </p:sp>
      <p:sp>
        <p:nvSpPr>
          <p:cNvPr id="817" name="Shape 817"/>
          <p:cNvSpPr/>
          <p:nvPr/>
        </p:nvSpPr>
        <p:spPr>
          <a:xfrm>
            <a:off x="4234753" y="1151586"/>
            <a:ext cx="429012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재화를 표시해주는 숫자는 위로 이동하며 사라진다.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배수 확률이 적용되었을 경우, 적용되어 받은 양 만큼을 표시합니다.</a:t>
            </a:r>
          </a:p>
        </p:txBody>
      </p:sp>
      <p:grpSp>
        <p:nvGrpSpPr>
          <p:cNvPr id="818" name="Shape 818"/>
          <p:cNvGrpSpPr/>
          <p:nvPr/>
        </p:nvGrpSpPr>
        <p:grpSpPr>
          <a:xfrm>
            <a:off x="4384670" y="2048076"/>
            <a:ext cx="6679571" cy="1362086"/>
            <a:chOff x="4667278" y="3010840"/>
            <a:chExt cx="6679571" cy="1362086"/>
          </a:xfrm>
        </p:grpSpPr>
        <p:sp>
          <p:nvSpPr>
            <p:cNvPr id="819" name="Shape 819"/>
            <p:cNvSpPr/>
            <p:nvPr/>
          </p:nvSpPr>
          <p:spPr>
            <a:xfrm>
              <a:off x="7047846" y="3010840"/>
              <a:ext cx="3097854" cy="346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소원을 사용하여 자원을 얻은 만큼 표시.</a:t>
              </a:r>
            </a:p>
          </p:txBody>
        </p:sp>
        <p:sp>
          <p:nvSpPr>
            <p:cNvPr id="820" name="Shape 820"/>
            <p:cNvSpPr/>
            <p:nvPr/>
          </p:nvSpPr>
          <p:spPr>
            <a:xfrm>
              <a:off x="7049322" y="3491719"/>
              <a:ext cx="3097854" cy="346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배수 확률이 적용되었을 때의 표시</a:t>
              </a:r>
            </a:p>
          </p:txBody>
        </p:sp>
        <p:cxnSp>
          <p:nvCxnSpPr>
            <p:cNvPr id="821" name="Shape 821"/>
            <p:cNvCxnSpPr>
              <a:stCxn id="820" idx="1"/>
              <a:endCxn id="822" idx="3"/>
            </p:cNvCxnSpPr>
            <p:nvPr/>
          </p:nvCxnSpPr>
          <p:spPr>
            <a:xfrm rot="10800000">
              <a:off x="6631122" y="3524744"/>
              <a:ext cx="418200" cy="140100"/>
            </a:xfrm>
            <a:prstGeom prst="bentConnector3">
              <a:avLst>
                <a:gd fmla="val -17583" name="adj1"/>
              </a:avLst>
            </a:prstGeom>
            <a:noFill/>
            <a:ln cap="flat" cmpd="sng" w="38100">
              <a:solidFill>
                <a:srgbClr val="ED7D3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823" name="Shape 823"/>
            <p:cNvSpPr/>
            <p:nvPr/>
          </p:nvSpPr>
          <p:spPr>
            <a:xfrm>
              <a:off x="4667278" y="3367921"/>
              <a:ext cx="1510663" cy="470048"/>
            </a:xfrm>
            <a:prstGeom prst="ellipse">
              <a:avLst/>
            </a:prstGeom>
            <a:solidFill>
              <a:srgbClr val="0C0C0C">
                <a:alpha val="6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4747103" y="3359960"/>
              <a:ext cx="134880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12,000</a:t>
              </a:r>
            </a:p>
          </p:txBody>
        </p:sp>
        <p:sp>
          <p:nvSpPr>
            <p:cNvPr id="822" name="Shape 822"/>
            <p:cNvSpPr/>
            <p:nvPr/>
          </p:nvSpPr>
          <p:spPr>
            <a:xfrm>
              <a:off x="5859826" y="3237383"/>
              <a:ext cx="771331" cy="5749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cxnSp>
          <p:nvCxnSpPr>
            <p:cNvPr id="825" name="Shape 825"/>
            <p:cNvCxnSpPr>
              <a:stCxn id="819" idx="1"/>
              <a:endCxn id="824" idx="0"/>
            </p:cNvCxnSpPr>
            <p:nvPr/>
          </p:nvCxnSpPr>
          <p:spPr>
            <a:xfrm flipH="1">
              <a:off x="5421546" y="3183964"/>
              <a:ext cx="1626300" cy="176100"/>
            </a:xfrm>
            <a:prstGeom prst="bentConnector2">
              <a:avLst/>
            </a:prstGeom>
            <a:noFill/>
            <a:ln cap="flat" cmpd="sng" w="38100">
              <a:solidFill>
                <a:srgbClr val="ED7D3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826" name="Shape 826"/>
            <p:cNvSpPr/>
            <p:nvPr/>
          </p:nvSpPr>
          <p:spPr>
            <a:xfrm>
              <a:off x="7050328" y="3827183"/>
              <a:ext cx="3097854" cy="346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자원이 나올 때, 배경으로 나오는 이펙트</a:t>
              </a:r>
            </a:p>
          </p:txBody>
        </p:sp>
        <p:cxnSp>
          <p:nvCxnSpPr>
            <p:cNvPr id="827" name="Shape 827"/>
            <p:cNvCxnSpPr>
              <a:stCxn id="826" idx="1"/>
              <a:endCxn id="823" idx="4"/>
            </p:cNvCxnSpPr>
            <p:nvPr/>
          </p:nvCxnSpPr>
          <p:spPr>
            <a:xfrm rot="10800000">
              <a:off x="5422528" y="3838008"/>
              <a:ext cx="1627800" cy="162300"/>
            </a:xfrm>
            <a:prstGeom prst="bentConnector2">
              <a:avLst/>
            </a:prstGeom>
            <a:noFill/>
            <a:ln cap="flat" cmpd="sng" w="38100">
              <a:solidFill>
                <a:srgbClr val="ED7D3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828" name="Shape 828"/>
            <p:cNvSpPr/>
            <p:nvPr/>
          </p:nvSpPr>
          <p:spPr>
            <a:xfrm>
              <a:off x="7056727" y="4099646"/>
              <a:ext cx="429012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 번쩍이는 이펙트</a:t>
              </a:r>
            </a:p>
          </p:txBody>
        </p:sp>
      </p:grpSp>
      <p:cxnSp>
        <p:nvCxnSpPr>
          <p:cNvPr id="829" name="Shape 829"/>
          <p:cNvCxnSpPr>
            <a:endCxn id="823" idx="2"/>
          </p:cNvCxnSpPr>
          <p:nvPr/>
        </p:nvCxnSpPr>
        <p:spPr>
          <a:xfrm>
            <a:off x="3292970" y="1752481"/>
            <a:ext cx="1091700" cy="8877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830" name="Shape 830"/>
          <p:cNvGrpSpPr/>
          <p:nvPr/>
        </p:nvGrpSpPr>
        <p:grpSpPr>
          <a:xfrm>
            <a:off x="4438017" y="3453019"/>
            <a:ext cx="6898765" cy="1595173"/>
            <a:chOff x="4438017" y="4024633"/>
            <a:chExt cx="6898765" cy="1595173"/>
          </a:xfrm>
        </p:grpSpPr>
        <p:sp>
          <p:nvSpPr>
            <p:cNvPr id="831" name="Shape 831"/>
            <p:cNvSpPr/>
            <p:nvPr/>
          </p:nvSpPr>
          <p:spPr>
            <a:xfrm>
              <a:off x="4508966" y="4938091"/>
              <a:ext cx="134880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6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12,000</a:t>
              </a:r>
            </a:p>
          </p:txBody>
        </p:sp>
        <p:grpSp>
          <p:nvGrpSpPr>
            <p:cNvPr id="832" name="Shape 832"/>
            <p:cNvGrpSpPr/>
            <p:nvPr/>
          </p:nvGrpSpPr>
          <p:grpSpPr>
            <a:xfrm>
              <a:off x="5397658" y="4024633"/>
              <a:ext cx="795944" cy="577704"/>
              <a:chOff x="7460734" y="3361069"/>
              <a:chExt cx="795944" cy="577704"/>
            </a:xfrm>
          </p:grpSpPr>
          <p:sp>
            <p:nvSpPr>
              <p:cNvPr id="833" name="Shape 833"/>
              <p:cNvSpPr/>
              <p:nvPr/>
            </p:nvSpPr>
            <p:spPr>
              <a:xfrm>
                <a:off x="7460734" y="3361069"/>
                <a:ext cx="795944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2800" cap="none">
                    <a:solidFill>
                      <a:srgbClr val="F7CAAC"/>
                    </a:solidFill>
                    <a:latin typeface="Arial"/>
                    <a:ea typeface="Arial"/>
                    <a:cs typeface="Arial"/>
                    <a:sym typeface="Arial"/>
                  </a:rPr>
                  <a:t>x2</a:t>
                </a:r>
              </a:p>
            </p:txBody>
          </p:sp>
          <p:sp>
            <p:nvSpPr>
              <p:cNvPr id="834" name="Shape 834"/>
              <p:cNvSpPr/>
              <p:nvPr/>
            </p:nvSpPr>
            <p:spPr>
              <a:xfrm>
                <a:off x="8039840" y="3361069"/>
                <a:ext cx="216836" cy="577704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2F5496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5" name="Shape 835"/>
            <p:cNvSpPr/>
            <p:nvPr/>
          </p:nvSpPr>
          <p:spPr>
            <a:xfrm>
              <a:off x="4438017" y="4430255"/>
              <a:ext cx="1510663" cy="900700"/>
            </a:xfrm>
            <a:prstGeom prst="ellipse">
              <a:avLst/>
            </a:prstGeom>
            <a:solidFill>
              <a:srgbClr val="0C0C0C">
                <a:alpha val="6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4500087" y="4496594"/>
              <a:ext cx="134880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12,000</a:t>
              </a:r>
            </a:p>
          </p:txBody>
        </p:sp>
        <p:sp>
          <p:nvSpPr>
            <p:cNvPr id="837" name="Shape 837"/>
            <p:cNvSpPr/>
            <p:nvPr/>
          </p:nvSpPr>
          <p:spPr>
            <a:xfrm rot="10800000">
              <a:off x="4720225" y="5042102"/>
              <a:ext cx="216836" cy="577704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6774118" y="4030105"/>
              <a:ext cx="4290122" cy="507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 배수가 적용되었을 때, 적용된 배수 수치가 위에서 아래로 떨어지는 느낌.</a:t>
              </a:r>
              <a:b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 바닥에 떨어진 후, 화면이 한번 흔들린다.</a:t>
              </a:r>
            </a:p>
          </p:txBody>
        </p:sp>
        <p:sp>
          <p:nvSpPr>
            <p:cNvPr id="839" name="Shape 839"/>
            <p:cNvSpPr/>
            <p:nvPr/>
          </p:nvSpPr>
          <p:spPr>
            <a:xfrm>
              <a:off x="6775596" y="4688535"/>
              <a:ext cx="4561186" cy="507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 일반 수치는 아래에서 위로 올라오는 느낌.</a:t>
              </a:r>
              <a:b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 일반 수치가 나올 때는 </a:t>
              </a:r>
              <a:r>
                <a:rPr b="1" lang="ko-KR" sz="900">
                  <a:solidFill>
                    <a:srgbClr val="C55A11"/>
                  </a:solidFill>
                  <a:latin typeface="Arial"/>
                  <a:ea typeface="Arial"/>
                  <a:cs typeface="Arial"/>
                  <a:sym typeface="Arial"/>
                </a:rPr>
                <a:t>번쩍이는 이펙트</a:t>
              </a: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와 함께 나오며 유저의 눈에 띄기 쉽도록 함.</a:t>
              </a:r>
            </a:p>
          </p:txBody>
        </p:sp>
        <p:cxnSp>
          <p:nvCxnSpPr>
            <p:cNvPr id="840" name="Shape 840"/>
            <p:cNvCxnSpPr>
              <a:stCxn id="839" idx="1"/>
            </p:cNvCxnSpPr>
            <p:nvPr/>
          </p:nvCxnSpPr>
          <p:spPr>
            <a:xfrm rot="10800000">
              <a:off x="5477496" y="4829350"/>
              <a:ext cx="1298100" cy="1131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ED7D3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841" name="Shape 841"/>
            <p:cNvCxnSpPr>
              <a:stCxn id="838" idx="1"/>
              <a:endCxn id="833" idx="3"/>
            </p:cNvCxnSpPr>
            <p:nvPr/>
          </p:nvCxnSpPr>
          <p:spPr>
            <a:xfrm flipH="1">
              <a:off x="6193618" y="4284021"/>
              <a:ext cx="580500" cy="21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ED7D3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842" name="Shape 842"/>
          <p:cNvSpPr/>
          <p:nvPr/>
        </p:nvSpPr>
        <p:spPr>
          <a:xfrm>
            <a:off x="7886443" y="4828557"/>
            <a:ext cx="1348807" cy="65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12,000</a:t>
            </a:r>
          </a:p>
        </p:txBody>
      </p:sp>
      <p:pic>
        <p:nvPicPr>
          <p:cNvPr id="843" name="Shape 8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424775" y="4709478"/>
            <a:ext cx="1478226" cy="98369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Shape 844"/>
          <p:cNvSpPr/>
          <p:nvPr/>
        </p:nvSpPr>
        <p:spPr>
          <a:xfrm>
            <a:off x="7755710" y="5698976"/>
            <a:ext cx="3845164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반짝이는 효과가, 물 기포처럼 위로 퍼지면서 올라갔으면 좋겠습니다.</a:t>
            </a:r>
          </a:p>
        </p:txBody>
      </p:sp>
      <p:cxnSp>
        <p:nvCxnSpPr>
          <p:cNvPr id="845" name="Shape 845"/>
          <p:cNvCxnSpPr>
            <a:stCxn id="816" idx="1"/>
          </p:cNvCxnSpPr>
          <p:nvPr/>
        </p:nvCxnSpPr>
        <p:spPr>
          <a:xfrm flipH="1">
            <a:off x="2691092" y="1075207"/>
            <a:ext cx="1415700" cy="573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46" name="Shape 846"/>
          <p:cNvSpPr/>
          <p:nvPr/>
        </p:nvSpPr>
        <p:spPr>
          <a:xfrm>
            <a:off x="1794258" y="970979"/>
            <a:ext cx="932338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+ 22,000</a:t>
            </a:r>
          </a:p>
        </p:txBody>
      </p:sp>
      <p:sp>
        <p:nvSpPr>
          <p:cNvPr id="847" name="Shape 847"/>
          <p:cNvSpPr/>
          <p:nvPr/>
        </p:nvSpPr>
        <p:spPr>
          <a:xfrm rot="10800000">
            <a:off x="1727459" y="983104"/>
            <a:ext cx="195240" cy="29236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8" name="Shape 848"/>
          <p:cNvGrpSpPr/>
          <p:nvPr/>
        </p:nvGrpSpPr>
        <p:grpSpPr>
          <a:xfrm>
            <a:off x="1247408" y="1401939"/>
            <a:ext cx="2045533" cy="535632"/>
            <a:chOff x="4550567" y="2803078"/>
            <a:chExt cx="2045533" cy="771800"/>
          </a:xfrm>
        </p:grpSpPr>
        <p:sp>
          <p:nvSpPr>
            <p:cNvPr id="849" name="Shape 849"/>
            <p:cNvSpPr/>
            <p:nvPr/>
          </p:nvSpPr>
          <p:spPr>
            <a:xfrm>
              <a:off x="4550567" y="3041216"/>
              <a:ext cx="2045533" cy="533662"/>
            </a:xfrm>
            <a:prstGeom prst="roundRect">
              <a:avLst>
                <a:gd fmla="val 40990" name="adj"/>
              </a:avLst>
            </a:prstGeom>
            <a:solidFill>
              <a:srgbClr val="0C0C0C">
                <a:alpha val="6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Shape 850"/>
            <p:cNvSpPr/>
            <p:nvPr/>
          </p:nvSpPr>
          <p:spPr>
            <a:xfrm>
              <a:off x="4721189" y="2803078"/>
              <a:ext cx="1348807" cy="5749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12,000</a:t>
              </a:r>
            </a:p>
          </p:txBody>
        </p:sp>
        <p:sp>
          <p:nvSpPr>
            <p:cNvPr id="851" name="Shape 851"/>
            <p:cNvSpPr/>
            <p:nvPr/>
          </p:nvSpPr>
          <p:spPr>
            <a:xfrm>
              <a:off x="5819828" y="2815425"/>
              <a:ext cx="771331" cy="5749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Shape 856"/>
          <p:cNvGrpSpPr/>
          <p:nvPr/>
        </p:nvGrpSpPr>
        <p:grpSpPr>
          <a:xfrm>
            <a:off x="623998" y="706691"/>
            <a:ext cx="3208406" cy="5688815"/>
            <a:chOff x="5154139" y="734399"/>
            <a:chExt cx="3208406" cy="5688815"/>
          </a:xfrm>
        </p:grpSpPr>
        <p:grpSp>
          <p:nvGrpSpPr>
            <p:cNvPr id="857" name="Shape 857"/>
            <p:cNvGrpSpPr/>
            <p:nvPr/>
          </p:nvGrpSpPr>
          <p:grpSpPr>
            <a:xfrm>
              <a:off x="5157069" y="734399"/>
              <a:ext cx="3205475" cy="5688815"/>
              <a:chOff x="4091026" y="791268"/>
              <a:chExt cx="3205475" cy="5688815"/>
            </a:xfrm>
          </p:grpSpPr>
          <p:pic>
            <p:nvPicPr>
              <p:cNvPr id="858" name="Shape 8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91026" y="791268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9" name="Shape 859"/>
              <p:cNvSpPr/>
              <p:nvPr/>
            </p:nvSpPr>
            <p:spPr>
              <a:xfrm>
                <a:off x="4093957" y="791268"/>
                <a:ext cx="3165195" cy="5688815"/>
              </a:xfrm>
              <a:prstGeom prst="rect">
                <a:avLst/>
              </a:prstGeom>
              <a:solidFill>
                <a:schemeClr val="dk1">
                  <a:alpha val="21960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Shape 860"/>
              <p:cNvSpPr/>
              <p:nvPr/>
            </p:nvSpPr>
            <p:spPr>
              <a:xfrm>
                <a:off x="4489869" y="819114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61" name="Shape 86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54207" y="85665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2" name="Shape 86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7628" y="868780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3" name="Shape 86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60139" y="86598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4" name="Shape 8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95601" y="856654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5" name="Shape 865"/>
              <p:cNvSpPr/>
              <p:nvPr/>
            </p:nvSpPr>
            <p:spPr>
              <a:xfrm>
                <a:off x="4728873" y="858371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866" name="Shape 866"/>
              <p:cNvSpPr/>
              <p:nvPr/>
            </p:nvSpPr>
            <p:spPr>
              <a:xfrm>
                <a:off x="5385123" y="85215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867" name="Shape 867"/>
              <p:cNvSpPr/>
              <p:nvPr/>
            </p:nvSpPr>
            <p:spPr>
              <a:xfrm>
                <a:off x="6088030" y="864588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868" name="Shape 868"/>
              <p:cNvSpPr/>
              <p:nvPr/>
            </p:nvSpPr>
            <p:spPr>
              <a:xfrm>
                <a:off x="6781617" y="849037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grpSp>
            <p:nvGrpSpPr>
              <p:cNvPr id="869" name="Shape 869"/>
              <p:cNvGrpSpPr/>
              <p:nvPr/>
            </p:nvGrpSpPr>
            <p:grpSpPr>
              <a:xfrm>
                <a:off x="4205489" y="5973311"/>
                <a:ext cx="569563" cy="438195"/>
                <a:chOff x="4531748" y="5962294"/>
                <a:chExt cx="522334" cy="381706"/>
              </a:xfrm>
            </p:grpSpPr>
            <p:sp>
              <p:nvSpPr>
                <p:cNvPr id="870" name="Shape 870"/>
                <p:cNvSpPr/>
                <p:nvPr/>
              </p:nvSpPr>
              <p:spPr>
                <a:xfrm>
                  <a:off x="4531748" y="5962294"/>
                  <a:ext cx="522334" cy="381706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 cap="flat" cmpd="sng" w="19050">
                  <a:solidFill>
                    <a:srgbClr val="FFF2CC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ctr" dir="5400000" dist="19050">
                    <a:srgbClr val="000000">
                      <a:alpha val="62745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Shape 871"/>
                <p:cNvSpPr/>
                <p:nvPr/>
              </p:nvSpPr>
              <p:spPr>
                <a:xfrm rot="10800000">
                  <a:off x="4615120" y="6054670"/>
                  <a:ext cx="336929" cy="205366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72" name="Shape 872"/>
              <p:cNvSpPr/>
              <p:nvPr/>
            </p:nvSpPr>
            <p:spPr>
              <a:xfrm>
                <a:off x="6208453" y="6038737"/>
                <a:ext cx="85472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상세 정보</a:t>
                </a:r>
              </a:p>
            </p:txBody>
          </p:sp>
        </p:grpSp>
        <p:sp>
          <p:nvSpPr>
            <p:cNvPr id="873" name="Shape 873"/>
            <p:cNvSpPr/>
            <p:nvPr/>
          </p:nvSpPr>
          <p:spPr>
            <a:xfrm>
              <a:off x="7098514" y="5925546"/>
              <a:ext cx="1136812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7156900" y="5985880"/>
              <a:ext cx="107273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아이템 사용</a:t>
              </a:r>
            </a:p>
          </p:txBody>
        </p:sp>
        <p:sp>
          <p:nvSpPr>
            <p:cNvPr id="875" name="Shape 875"/>
            <p:cNvSpPr/>
            <p:nvPr/>
          </p:nvSpPr>
          <p:spPr>
            <a:xfrm>
              <a:off x="5176150" y="4350019"/>
              <a:ext cx="3166686" cy="932852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6" name="Shape 87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4694" y="1079486"/>
              <a:ext cx="2949661" cy="32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7" name="Shape 877"/>
            <p:cNvSpPr/>
            <p:nvPr/>
          </p:nvSpPr>
          <p:spPr>
            <a:xfrm>
              <a:off x="5154139" y="4360944"/>
              <a:ext cx="3180405" cy="5177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8" name="Shape 878"/>
            <p:cNvGrpSpPr/>
            <p:nvPr/>
          </p:nvGrpSpPr>
          <p:grpSpPr>
            <a:xfrm>
              <a:off x="5281742" y="4375890"/>
              <a:ext cx="2952613" cy="1477698"/>
              <a:chOff x="-2781300" y="3697328"/>
              <a:chExt cx="2952613" cy="1549130"/>
            </a:xfrm>
          </p:grpSpPr>
          <p:sp>
            <p:nvSpPr>
              <p:cNvPr id="879" name="Shape 879"/>
              <p:cNvSpPr/>
              <p:nvPr/>
            </p:nvSpPr>
            <p:spPr>
              <a:xfrm>
                <a:off x="-2781300" y="3697328"/>
                <a:ext cx="2952613" cy="1549130"/>
              </a:xfrm>
              <a:prstGeom prst="rect">
                <a:avLst/>
              </a:prstGeom>
              <a:solidFill>
                <a:srgbClr val="262626"/>
              </a:solidFill>
              <a:ln cap="flat" cmpd="sng" w="1905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80" name="Shape 880"/>
              <p:cNvGrpSpPr/>
              <p:nvPr/>
            </p:nvGrpSpPr>
            <p:grpSpPr>
              <a:xfrm>
                <a:off x="-2692558" y="4125033"/>
                <a:ext cx="1348863" cy="449272"/>
                <a:chOff x="-2843842" y="4125033"/>
                <a:chExt cx="1500148" cy="449272"/>
              </a:xfrm>
            </p:grpSpPr>
            <p:grpSp>
              <p:nvGrpSpPr>
                <p:cNvPr id="881" name="Shape 881"/>
                <p:cNvGrpSpPr/>
                <p:nvPr/>
              </p:nvGrpSpPr>
              <p:grpSpPr>
                <a:xfrm>
                  <a:off x="-2843842" y="4125033"/>
                  <a:ext cx="1500148" cy="449272"/>
                  <a:chOff x="4157703" y="3205951"/>
                  <a:chExt cx="1500148" cy="449272"/>
                </a:xfrm>
              </p:grpSpPr>
              <p:sp>
                <p:nvSpPr>
                  <p:cNvPr id="882" name="Shape 882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3" name="Shape 883"/>
                  <p:cNvSpPr/>
                  <p:nvPr/>
                </p:nvSpPr>
                <p:spPr>
                  <a:xfrm>
                    <a:off x="438673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884" name="Shape 884"/>
                  <p:cNvSpPr/>
                  <p:nvPr/>
                </p:nvSpPr>
                <p:spPr>
                  <a:xfrm>
                    <a:off x="4388726" y="33320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885" name="Shape 88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-2795459" y="4269951"/>
                  <a:ext cx="213185" cy="2052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86" name="Shape 88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27546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87" name="Shape 887"/>
                <p:cNvSpPr/>
                <p:nvPr/>
              </p:nvSpPr>
              <p:spPr>
                <a:xfrm>
                  <a:off x="-2062396" y="4232983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2</a:t>
                  </a:r>
                </a:p>
              </p:txBody>
            </p:sp>
          </p:grpSp>
          <p:grpSp>
            <p:nvGrpSpPr>
              <p:cNvPr id="888" name="Shape 888"/>
              <p:cNvGrpSpPr/>
              <p:nvPr/>
            </p:nvGrpSpPr>
            <p:grpSpPr>
              <a:xfrm>
                <a:off x="-2692558" y="4631405"/>
                <a:ext cx="1348863" cy="446488"/>
                <a:chOff x="-2843842" y="4631405"/>
                <a:chExt cx="1500148" cy="446488"/>
              </a:xfrm>
            </p:grpSpPr>
            <p:grpSp>
              <p:nvGrpSpPr>
                <p:cNvPr id="889" name="Shape 889"/>
                <p:cNvGrpSpPr/>
                <p:nvPr/>
              </p:nvGrpSpPr>
              <p:grpSpPr>
                <a:xfrm>
                  <a:off x="-2843842" y="4631405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890" name="Shape 890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1" name="Shape 891"/>
                  <p:cNvSpPr/>
                  <p:nvPr/>
                </p:nvSpPr>
                <p:spPr>
                  <a:xfrm>
                    <a:off x="43803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892" name="Shape 892"/>
                  <p:cNvSpPr/>
                  <p:nvPr/>
                </p:nvSpPr>
                <p:spPr>
                  <a:xfrm>
                    <a:off x="4388726" y="33193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893" name="Shape 89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-2808809" y="4786814"/>
                  <a:ext cx="232504" cy="190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94" name="Shape 894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76441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95" name="Shape 895"/>
                <p:cNvSpPr/>
                <p:nvPr/>
              </p:nvSpPr>
              <p:spPr>
                <a:xfrm>
                  <a:off x="-2075096" y="4721933"/>
                  <a:ext cx="58701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36</a:t>
                  </a:r>
                </a:p>
              </p:txBody>
            </p:sp>
          </p:grpSp>
          <p:grpSp>
            <p:nvGrpSpPr>
              <p:cNvPr id="896" name="Shape 896"/>
              <p:cNvGrpSpPr/>
              <p:nvPr/>
            </p:nvGrpSpPr>
            <p:grpSpPr>
              <a:xfrm>
                <a:off x="-1292038" y="4125033"/>
                <a:ext cx="1386531" cy="446488"/>
                <a:chOff x="2248139" y="4277054"/>
                <a:chExt cx="1500148" cy="446488"/>
              </a:xfrm>
            </p:grpSpPr>
            <p:grpSp>
              <p:nvGrpSpPr>
                <p:cNvPr id="897" name="Shape 897"/>
                <p:cNvGrpSpPr/>
                <p:nvPr/>
              </p:nvGrpSpPr>
              <p:grpSpPr>
                <a:xfrm>
                  <a:off x="2248139" y="4277054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898" name="Shape 898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9" name="Shape 899"/>
                  <p:cNvSpPr/>
                  <p:nvPr/>
                </p:nvSpPr>
                <p:spPr>
                  <a:xfrm>
                    <a:off x="43930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900" name="Shape 900"/>
                  <p:cNvSpPr/>
                  <p:nvPr/>
                </p:nvSpPr>
                <p:spPr>
                  <a:xfrm>
                    <a:off x="4395076" y="332570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901" name="Shape 90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275783" y="4441644"/>
                  <a:ext cx="230219" cy="189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02" name="Shape 90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3553969" y="4427491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03" name="Shape 903"/>
                <p:cNvSpPr/>
                <p:nvPr/>
              </p:nvSpPr>
              <p:spPr>
                <a:xfrm>
                  <a:off x="3028046" y="4385005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8</a:t>
                  </a:r>
                </a:p>
              </p:txBody>
            </p:sp>
          </p:grpSp>
          <p:grpSp>
            <p:nvGrpSpPr>
              <p:cNvPr id="904" name="Shape 904"/>
              <p:cNvGrpSpPr/>
              <p:nvPr/>
            </p:nvGrpSpPr>
            <p:grpSpPr>
              <a:xfrm>
                <a:off x="-1289535" y="4657907"/>
                <a:ext cx="1386531" cy="419986"/>
                <a:chOff x="2250641" y="4809928"/>
                <a:chExt cx="1500148" cy="419986"/>
              </a:xfrm>
            </p:grpSpPr>
            <p:sp>
              <p:nvSpPr>
                <p:cNvPr id="905" name="Shape 905"/>
                <p:cNvSpPr/>
                <p:nvPr/>
              </p:nvSpPr>
              <p:spPr>
                <a:xfrm>
                  <a:off x="2250641" y="4809928"/>
                  <a:ext cx="1500148" cy="419986"/>
                </a:xfrm>
                <a:prstGeom prst="roundRect">
                  <a:avLst>
                    <a:gd fmla="val 7223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" name="Shape 906"/>
                <p:cNvSpPr/>
                <p:nvPr/>
              </p:nvSpPr>
              <p:spPr>
                <a:xfrm>
                  <a:off x="2430422" y="4871053"/>
                  <a:ext cx="1220205" cy="3000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9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타운 n 레벨에 오픈!</a:t>
                  </a:r>
                </a:p>
              </p:txBody>
            </p:sp>
          </p:grpSp>
          <p:sp>
            <p:nvSpPr>
              <p:cNvPr id="907" name="Shape 907"/>
              <p:cNvSpPr/>
              <p:nvPr/>
            </p:nvSpPr>
            <p:spPr>
              <a:xfrm>
                <a:off x="-2180799" y="3727026"/>
                <a:ext cx="1753042" cy="29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오늘 남은 소원 횟수 : 194</a:t>
                </a:r>
              </a:p>
            </p:txBody>
          </p:sp>
          <p:cxnSp>
            <p:nvCxnSpPr>
              <p:cNvPr id="908" name="Shape 908"/>
              <p:cNvCxnSpPr/>
              <p:nvPr/>
            </p:nvCxnSpPr>
            <p:spPr>
              <a:xfrm>
                <a:off x="-2692558" y="4058739"/>
                <a:ext cx="2787049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909" name="Shape 909"/>
            <p:cNvSpPr/>
            <p:nvPr/>
          </p:nvSpPr>
          <p:spPr>
            <a:xfrm>
              <a:off x="5281742" y="1065879"/>
              <a:ext cx="2952613" cy="321862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0" name="Shape 910"/>
            <p:cNvGrpSpPr/>
            <p:nvPr/>
          </p:nvGrpSpPr>
          <p:grpSpPr>
            <a:xfrm>
              <a:off x="6716828" y="3376769"/>
              <a:ext cx="1602475" cy="883738"/>
              <a:chOff x="6732068" y="3463451"/>
              <a:chExt cx="1602475" cy="883738"/>
            </a:xfrm>
          </p:grpSpPr>
          <p:sp>
            <p:nvSpPr>
              <p:cNvPr id="911" name="Shape 911"/>
              <p:cNvSpPr/>
              <p:nvPr/>
            </p:nvSpPr>
            <p:spPr>
              <a:xfrm>
                <a:off x="6732068" y="3583851"/>
                <a:ext cx="1498641" cy="763337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12" name="Shape 91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86624" y="3649846"/>
                <a:ext cx="486159" cy="48407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13" name="Shape 913"/>
              <p:cNvGrpSpPr/>
              <p:nvPr/>
            </p:nvGrpSpPr>
            <p:grpSpPr>
              <a:xfrm>
                <a:off x="6791387" y="4156327"/>
                <a:ext cx="1371114" cy="140911"/>
                <a:chOff x="1753259" y="3436608"/>
                <a:chExt cx="1255434" cy="110577"/>
              </a:xfrm>
            </p:grpSpPr>
            <p:sp>
              <p:nvSpPr>
                <p:cNvPr id="914" name="Shape 914"/>
                <p:cNvSpPr/>
                <p:nvPr/>
              </p:nvSpPr>
              <p:spPr>
                <a:xfrm>
                  <a:off x="1757706" y="3438989"/>
                  <a:ext cx="518076" cy="10819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" name="Shape 915"/>
                <p:cNvSpPr/>
                <p:nvPr/>
              </p:nvSpPr>
              <p:spPr>
                <a:xfrm>
                  <a:off x="1753259" y="3436608"/>
                  <a:ext cx="1255434" cy="109888"/>
                </a:xfrm>
                <a:prstGeom prst="rect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16" name="Shape 916"/>
              <p:cNvSpPr/>
              <p:nvPr/>
            </p:nvSpPr>
            <p:spPr>
              <a:xfrm>
                <a:off x="7272784" y="3612128"/>
                <a:ext cx="940753" cy="526628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Shape 917"/>
              <p:cNvSpPr/>
              <p:nvPr/>
            </p:nvSpPr>
            <p:spPr>
              <a:xfrm>
                <a:off x="7326970" y="3646198"/>
                <a:ext cx="900098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보너스 : A 등급</a:t>
                </a:r>
              </a:p>
            </p:txBody>
          </p:sp>
          <p:pic>
            <p:nvPicPr>
              <p:cNvPr id="918" name="Shape 91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099782" y="3463451"/>
                <a:ext cx="234760" cy="2104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9" name="Shape 919"/>
              <p:cNvSpPr/>
              <p:nvPr/>
            </p:nvSpPr>
            <p:spPr>
              <a:xfrm>
                <a:off x="7387607" y="3861835"/>
                <a:ext cx="773738" cy="245452"/>
              </a:xfrm>
              <a:prstGeom prst="rect">
                <a:avLst/>
              </a:prstGeom>
              <a:solidFill>
                <a:srgbClr val="0C0C0C"/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 기</a:t>
                </a:r>
              </a:p>
            </p:txBody>
          </p:sp>
        </p:grpSp>
      </p:grpSp>
      <p:sp>
        <p:nvSpPr>
          <p:cNvPr id="920" name="Shape 920"/>
          <p:cNvSpPr/>
          <p:nvPr/>
        </p:nvSpPr>
        <p:spPr>
          <a:xfrm>
            <a:off x="4568716" y="1098046"/>
            <a:ext cx="1494316" cy="707662"/>
          </a:xfrm>
          <a:prstGeom prst="ellipse">
            <a:avLst/>
          </a:prstGeom>
          <a:blipFill rotWithShape="1">
            <a:blip r:embed="rId12">
              <a:alphaModFix amt="2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자원 획득 이펙트 )</a:t>
            </a:r>
          </a:p>
        </p:txBody>
      </p:sp>
      <p:sp>
        <p:nvSpPr>
          <p:cNvPr id="922" name="Shape 922"/>
          <p:cNvSpPr/>
          <p:nvPr/>
        </p:nvSpPr>
        <p:spPr>
          <a:xfrm rot="-900000">
            <a:off x="5667718" y="2763448"/>
            <a:ext cx="921341" cy="856181"/>
          </a:xfrm>
          <a:prstGeom prst="rect">
            <a:avLst/>
          </a:prstGeom>
          <a:blipFill rotWithShape="1">
            <a:blip r:embed="rId13">
              <a:alphaModFix amt="46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4572673" y="1190405"/>
            <a:ext cx="1348807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12,000</a:t>
            </a:r>
          </a:p>
        </p:txBody>
      </p:sp>
      <p:sp>
        <p:nvSpPr>
          <p:cNvPr id="924" name="Shape 924"/>
          <p:cNvSpPr/>
          <p:nvPr/>
        </p:nvSpPr>
        <p:spPr>
          <a:xfrm>
            <a:off x="5742725" y="1182866"/>
            <a:ext cx="771331" cy="574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925" name="Shape 925"/>
          <p:cNvSpPr/>
          <p:nvPr/>
        </p:nvSpPr>
        <p:spPr>
          <a:xfrm>
            <a:off x="4106792" y="698885"/>
            <a:ext cx="509047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자원을 획득 할 때, 배수 확률이 적용되면 특별한 이펙트 효과를 줍니다.</a:t>
            </a:r>
          </a:p>
        </p:txBody>
      </p:sp>
      <p:sp>
        <p:nvSpPr>
          <p:cNvPr id="926" name="Shape 926"/>
          <p:cNvSpPr/>
          <p:nvPr/>
        </p:nvSpPr>
        <p:spPr>
          <a:xfrm>
            <a:off x="4111414" y="1100666"/>
            <a:ext cx="509047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X2 : </a:t>
            </a:r>
          </a:p>
        </p:txBody>
      </p:sp>
      <p:sp>
        <p:nvSpPr>
          <p:cNvPr id="927" name="Shape 927"/>
          <p:cNvSpPr/>
          <p:nvPr/>
        </p:nvSpPr>
        <p:spPr>
          <a:xfrm>
            <a:off x="4527412" y="1786766"/>
            <a:ext cx="5697242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x2 수치가 위에서 아래로 떨어지는 듯 효과를 주고, 떨어진 후에 화면이 좌우로 살짝 흔들린다.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이펙트 효과는 없습니다. 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x2가 사라지는 시간이 자원 획득 수치가 사라지는 타이밍과 같습니다.</a:t>
            </a:r>
          </a:p>
        </p:txBody>
      </p:sp>
      <p:sp>
        <p:nvSpPr>
          <p:cNvPr id="928" name="Shape 928"/>
          <p:cNvSpPr/>
          <p:nvPr/>
        </p:nvSpPr>
        <p:spPr>
          <a:xfrm>
            <a:off x="4106792" y="2707691"/>
            <a:ext cx="509047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X5 : </a:t>
            </a:r>
          </a:p>
        </p:txBody>
      </p:sp>
      <p:sp>
        <p:nvSpPr>
          <p:cNvPr id="929" name="Shape 929"/>
          <p:cNvSpPr/>
          <p:nvPr/>
        </p:nvSpPr>
        <p:spPr>
          <a:xfrm>
            <a:off x="4568716" y="2727402"/>
            <a:ext cx="1494316" cy="707662"/>
          </a:xfrm>
          <a:prstGeom prst="ellipse">
            <a:avLst/>
          </a:prstGeom>
          <a:blipFill rotWithShape="1">
            <a:blip r:embed="rId12">
              <a:alphaModFix amt="2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4572673" y="2819761"/>
            <a:ext cx="1348807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12,000</a:t>
            </a:r>
          </a:p>
        </p:txBody>
      </p:sp>
      <p:sp>
        <p:nvSpPr>
          <p:cNvPr id="931" name="Shape 931"/>
          <p:cNvSpPr/>
          <p:nvPr/>
        </p:nvSpPr>
        <p:spPr>
          <a:xfrm>
            <a:off x="5742725" y="2812223"/>
            <a:ext cx="771331" cy="574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x5</a:t>
            </a:r>
          </a:p>
        </p:txBody>
      </p:sp>
      <p:sp>
        <p:nvSpPr>
          <p:cNvPr id="932" name="Shape 932"/>
          <p:cNvSpPr/>
          <p:nvPr/>
        </p:nvSpPr>
        <p:spPr>
          <a:xfrm>
            <a:off x="4527410" y="3562748"/>
            <a:ext cx="5697242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x5 수치가 아래로 떨어지는 효과 -&gt; 화면이 좌우로 살짝 흔들립니다.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이후, 폭발하는 듯한 이펙트가 적용되며 x5 수치가 사라집니다.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x5가 사라지는 시간이 자원 획득 수치가 사라지는 타이밍과 같습니다. </a:t>
            </a:r>
          </a:p>
        </p:txBody>
      </p:sp>
      <p:sp>
        <p:nvSpPr>
          <p:cNvPr id="933" name="Shape 933"/>
          <p:cNvSpPr/>
          <p:nvPr/>
        </p:nvSpPr>
        <p:spPr>
          <a:xfrm rot="-900000">
            <a:off x="5493184" y="4536922"/>
            <a:ext cx="1336663" cy="1086127"/>
          </a:xfrm>
          <a:prstGeom prst="rect">
            <a:avLst/>
          </a:prstGeom>
          <a:blipFill rotWithShape="1">
            <a:blip r:embed="rId13">
              <a:alphaModFix amt="76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4106792" y="4620144"/>
            <a:ext cx="509047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X10 : </a:t>
            </a:r>
          </a:p>
        </p:txBody>
      </p:sp>
      <p:sp>
        <p:nvSpPr>
          <p:cNvPr id="935" name="Shape 935"/>
          <p:cNvSpPr/>
          <p:nvPr/>
        </p:nvSpPr>
        <p:spPr>
          <a:xfrm>
            <a:off x="4568716" y="4639855"/>
            <a:ext cx="1494316" cy="707662"/>
          </a:xfrm>
          <a:prstGeom prst="ellipse">
            <a:avLst/>
          </a:prstGeom>
          <a:blipFill rotWithShape="1">
            <a:blip r:embed="rId12">
              <a:alphaModFix amt="2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4572673" y="4732214"/>
            <a:ext cx="1348807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12,000</a:t>
            </a:r>
          </a:p>
        </p:txBody>
      </p:sp>
      <p:sp>
        <p:nvSpPr>
          <p:cNvPr id="937" name="Shape 937"/>
          <p:cNvSpPr/>
          <p:nvPr/>
        </p:nvSpPr>
        <p:spPr>
          <a:xfrm>
            <a:off x="5742725" y="4743148"/>
            <a:ext cx="771331" cy="574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x10</a:t>
            </a:r>
          </a:p>
        </p:txBody>
      </p:sp>
      <p:sp>
        <p:nvSpPr>
          <p:cNvPr id="938" name="Shape 938"/>
          <p:cNvSpPr/>
          <p:nvPr/>
        </p:nvSpPr>
        <p:spPr>
          <a:xfrm>
            <a:off x="4527410" y="5475201"/>
            <a:ext cx="5697242" cy="1131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x10 수치가 아래로 떨어지는 효과 -&gt; 화면이 좌우로 조금 크게 흔들립니다.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 x2, x5 가 흔들리는 것과 x10 이 흔들리는 것이 다릅니다. )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이후, 강하게 폭발하는 듯한 이펙트가 적용되며 x10 수치가 사라집니다.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x10 의 이펙트 효과는 x5보다 범위가 조금 더 넓고, 진해야 합니다.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x10가 사라지는 시간이 자원 획득 수치가 사라지는 타이밍과 같습니다. </a:t>
            </a:r>
          </a:p>
        </p:txBody>
      </p:sp>
      <p:sp>
        <p:nvSpPr>
          <p:cNvPr id="939" name="Shape 939"/>
          <p:cNvSpPr/>
          <p:nvPr/>
        </p:nvSpPr>
        <p:spPr>
          <a:xfrm rot="-900000">
            <a:off x="2561903" y="1255493"/>
            <a:ext cx="921341" cy="856181"/>
          </a:xfrm>
          <a:prstGeom prst="rect">
            <a:avLst/>
          </a:prstGeom>
          <a:blipFill rotWithShape="1">
            <a:blip r:embed="rId13">
              <a:alphaModFix amt="5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1462900" y="1219448"/>
            <a:ext cx="1494316" cy="707662"/>
          </a:xfrm>
          <a:prstGeom prst="ellipse">
            <a:avLst/>
          </a:prstGeom>
          <a:blipFill rotWithShape="1">
            <a:blip r:embed="rId12">
              <a:alphaModFix amt="2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1466858" y="1311807"/>
            <a:ext cx="1348807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12,000</a:t>
            </a:r>
          </a:p>
        </p:txBody>
      </p:sp>
      <p:sp>
        <p:nvSpPr>
          <p:cNvPr id="942" name="Shape 942"/>
          <p:cNvSpPr/>
          <p:nvPr/>
        </p:nvSpPr>
        <p:spPr>
          <a:xfrm>
            <a:off x="2636909" y="1304267"/>
            <a:ext cx="771331" cy="574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x5</a:t>
            </a:r>
          </a:p>
        </p:txBody>
      </p:sp>
      <p:sp>
        <p:nvSpPr>
          <p:cNvPr id="943" name="Shape 943"/>
          <p:cNvSpPr/>
          <p:nvPr/>
        </p:nvSpPr>
        <p:spPr>
          <a:xfrm>
            <a:off x="1777127" y="970837"/>
            <a:ext cx="932338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+ 60,000</a:t>
            </a:r>
          </a:p>
        </p:txBody>
      </p:sp>
      <p:sp>
        <p:nvSpPr>
          <p:cNvPr id="944" name="Shape 944"/>
          <p:cNvSpPr/>
          <p:nvPr/>
        </p:nvSpPr>
        <p:spPr>
          <a:xfrm rot="10800000">
            <a:off x="1710329" y="982960"/>
            <a:ext cx="195240" cy="29236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Shape 9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717272">
            <a:off x="2781029" y="2078462"/>
            <a:ext cx="278179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Shape 9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931877">
            <a:off x="3074796" y="1295063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Shape 9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02993">
            <a:off x="3183329" y="1885089"/>
            <a:ext cx="278179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616307">
            <a:off x="2660733" y="1740730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249567">
            <a:off x="2740629" y="1413827"/>
            <a:ext cx="278180" cy="22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Shape 954"/>
          <p:cNvGrpSpPr/>
          <p:nvPr/>
        </p:nvGrpSpPr>
        <p:grpSpPr>
          <a:xfrm>
            <a:off x="623998" y="706691"/>
            <a:ext cx="3208406" cy="5688815"/>
            <a:chOff x="5154139" y="734399"/>
            <a:chExt cx="3208406" cy="5688815"/>
          </a:xfrm>
        </p:grpSpPr>
        <p:grpSp>
          <p:nvGrpSpPr>
            <p:cNvPr id="955" name="Shape 955"/>
            <p:cNvGrpSpPr/>
            <p:nvPr/>
          </p:nvGrpSpPr>
          <p:grpSpPr>
            <a:xfrm>
              <a:off x="5157069" y="734399"/>
              <a:ext cx="3205475" cy="5688815"/>
              <a:chOff x="4091026" y="791268"/>
              <a:chExt cx="3205475" cy="5688815"/>
            </a:xfrm>
          </p:grpSpPr>
          <p:pic>
            <p:nvPicPr>
              <p:cNvPr id="956" name="Shape 95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91026" y="791268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7" name="Shape 957"/>
              <p:cNvSpPr/>
              <p:nvPr/>
            </p:nvSpPr>
            <p:spPr>
              <a:xfrm>
                <a:off x="4093957" y="791268"/>
                <a:ext cx="3165195" cy="5688815"/>
              </a:xfrm>
              <a:prstGeom prst="rect">
                <a:avLst/>
              </a:prstGeom>
              <a:solidFill>
                <a:schemeClr val="dk1">
                  <a:alpha val="21960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Shape 958"/>
              <p:cNvSpPr/>
              <p:nvPr/>
            </p:nvSpPr>
            <p:spPr>
              <a:xfrm>
                <a:off x="4489869" y="819114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59" name="Shape 9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54207" y="85665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0" name="Shape 9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7628" y="868780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1" name="Shape 96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60139" y="86598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2" name="Shape 96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95601" y="856654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3" name="Shape 963"/>
              <p:cNvSpPr/>
              <p:nvPr/>
            </p:nvSpPr>
            <p:spPr>
              <a:xfrm>
                <a:off x="4728873" y="858371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964" name="Shape 964"/>
              <p:cNvSpPr/>
              <p:nvPr/>
            </p:nvSpPr>
            <p:spPr>
              <a:xfrm>
                <a:off x="5385123" y="85215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965" name="Shape 965"/>
              <p:cNvSpPr/>
              <p:nvPr/>
            </p:nvSpPr>
            <p:spPr>
              <a:xfrm>
                <a:off x="6088030" y="864588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966" name="Shape 966"/>
              <p:cNvSpPr/>
              <p:nvPr/>
            </p:nvSpPr>
            <p:spPr>
              <a:xfrm>
                <a:off x="6781617" y="849037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grpSp>
            <p:nvGrpSpPr>
              <p:cNvPr id="967" name="Shape 967"/>
              <p:cNvGrpSpPr/>
              <p:nvPr/>
            </p:nvGrpSpPr>
            <p:grpSpPr>
              <a:xfrm>
                <a:off x="4205489" y="5973311"/>
                <a:ext cx="569563" cy="438195"/>
                <a:chOff x="4531748" y="5962294"/>
                <a:chExt cx="522334" cy="381706"/>
              </a:xfrm>
            </p:grpSpPr>
            <p:sp>
              <p:nvSpPr>
                <p:cNvPr id="968" name="Shape 968"/>
                <p:cNvSpPr/>
                <p:nvPr/>
              </p:nvSpPr>
              <p:spPr>
                <a:xfrm>
                  <a:off x="4531748" y="5962294"/>
                  <a:ext cx="522334" cy="381706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 cap="flat" cmpd="sng" w="19050">
                  <a:solidFill>
                    <a:srgbClr val="FFF2CC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ctr" dir="5400000" dist="19050">
                    <a:srgbClr val="000000">
                      <a:alpha val="62745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" name="Shape 969"/>
                <p:cNvSpPr/>
                <p:nvPr/>
              </p:nvSpPr>
              <p:spPr>
                <a:xfrm rot="10800000">
                  <a:off x="4615120" y="6054670"/>
                  <a:ext cx="336929" cy="205366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70" name="Shape 970"/>
              <p:cNvSpPr/>
              <p:nvPr/>
            </p:nvSpPr>
            <p:spPr>
              <a:xfrm>
                <a:off x="6208453" y="6038737"/>
                <a:ext cx="85472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상세 정보</a:t>
                </a:r>
              </a:p>
            </p:txBody>
          </p:sp>
        </p:grpSp>
        <p:sp>
          <p:nvSpPr>
            <p:cNvPr id="971" name="Shape 971"/>
            <p:cNvSpPr/>
            <p:nvPr/>
          </p:nvSpPr>
          <p:spPr>
            <a:xfrm>
              <a:off x="7098514" y="5925546"/>
              <a:ext cx="1136812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Shape 972"/>
            <p:cNvSpPr/>
            <p:nvPr/>
          </p:nvSpPr>
          <p:spPr>
            <a:xfrm>
              <a:off x="7156900" y="5985880"/>
              <a:ext cx="107273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아이템 사용</a:t>
              </a:r>
            </a:p>
          </p:txBody>
        </p:sp>
        <p:sp>
          <p:nvSpPr>
            <p:cNvPr id="973" name="Shape 973"/>
            <p:cNvSpPr/>
            <p:nvPr/>
          </p:nvSpPr>
          <p:spPr>
            <a:xfrm>
              <a:off x="5176150" y="4350019"/>
              <a:ext cx="3166686" cy="932852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4" name="Shape 97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4694" y="1079486"/>
              <a:ext cx="2949661" cy="32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5" name="Shape 975"/>
            <p:cNvSpPr/>
            <p:nvPr/>
          </p:nvSpPr>
          <p:spPr>
            <a:xfrm>
              <a:off x="5154139" y="4360944"/>
              <a:ext cx="3180405" cy="5177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6" name="Shape 976"/>
            <p:cNvGrpSpPr/>
            <p:nvPr/>
          </p:nvGrpSpPr>
          <p:grpSpPr>
            <a:xfrm>
              <a:off x="5281742" y="4375890"/>
              <a:ext cx="2952613" cy="1477698"/>
              <a:chOff x="-2781300" y="3697328"/>
              <a:chExt cx="2952613" cy="1549130"/>
            </a:xfrm>
          </p:grpSpPr>
          <p:sp>
            <p:nvSpPr>
              <p:cNvPr id="977" name="Shape 977"/>
              <p:cNvSpPr/>
              <p:nvPr/>
            </p:nvSpPr>
            <p:spPr>
              <a:xfrm>
                <a:off x="-2781300" y="3697328"/>
                <a:ext cx="2952613" cy="1549130"/>
              </a:xfrm>
              <a:prstGeom prst="rect">
                <a:avLst/>
              </a:prstGeom>
              <a:solidFill>
                <a:srgbClr val="262626"/>
              </a:solidFill>
              <a:ln cap="flat" cmpd="sng" w="1905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78" name="Shape 978"/>
              <p:cNvGrpSpPr/>
              <p:nvPr/>
            </p:nvGrpSpPr>
            <p:grpSpPr>
              <a:xfrm>
                <a:off x="-2692558" y="4125033"/>
                <a:ext cx="1348863" cy="449272"/>
                <a:chOff x="-2843842" y="4125033"/>
                <a:chExt cx="1500148" cy="449272"/>
              </a:xfrm>
            </p:grpSpPr>
            <p:grpSp>
              <p:nvGrpSpPr>
                <p:cNvPr id="979" name="Shape 979"/>
                <p:cNvGrpSpPr/>
                <p:nvPr/>
              </p:nvGrpSpPr>
              <p:grpSpPr>
                <a:xfrm>
                  <a:off x="-2843842" y="4125033"/>
                  <a:ext cx="1500148" cy="449272"/>
                  <a:chOff x="4157703" y="3205951"/>
                  <a:chExt cx="1500148" cy="449272"/>
                </a:xfrm>
              </p:grpSpPr>
              <p:sp>
                <p:nvSpPr>
                  <p:cNvPr id="980" name="Shape 980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1" name="Shape 981"/>
                  <p:cNvSpPr/>
                  <p:nvPr/>
                </p:nvSpPr>
                <p:spPr>
                  <a:xfrm>
                    <a:off x="438673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982" name="Shape 982"/>
                  <p:cNvSpPr/>
                  <p:nvPr/>
                </p:nvSpPr>
                <p:spPr>
                  <a:xfrm>
                    <a:off x="4388726" y="33320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983" name="Shape 98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-2795459" y="4269951"/>
                  <a:ext cx="213185" cy="2052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84" name="Shape 984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27546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85" name="Shape 985"/>
                <p:cNvSpPr/>
                <p:nvPr/>
              </p:nvSpPr>
              <p:spPr>
                <a:xfrm>
                  <a:off x="-2062396" y="4232983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2</a:t>
                  </a:r>
                </a:p>
              </p:txBody>
            </p:sp>
          </p:grpSp>
          <p:grpSp>
            <p:nvGrpSpPr>
              <p:cNvPr id="986" name="Shape 986"/>
              <p:cNvGrpSpPr/>
              <p:nvPr/>
            </p:nvGrpSpPr>
            <p:grpSpPr>
              <a:xfrm>
                <a:off x="-2692558" y="4631405"/>
                <a:ext cx="1348863" cy="446488"/>
                <a:chOff x="-2843842" y="4631405"/>
                <a:chExt cx="1500148" cy="446488"/>
              </a:xfrm>
            </p:grpSpPr>
            <p:grpSp>
              <p:nvGrpSpPr>
                <p:cNvPr id="987" name="Shape 987"/>
                <p:cNvGrpSpPr/>
                <p:nvPr/>
              </p:nvGrpSpPr>
              <p:grpSpPr>
                <a:xfrm>
                  <a:off x="-2843842" y="4631405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988" name="Shape 988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9" name="Shape 989"/>
                  <p:cNvSpPr/>
                  <p:nvPr/>
                </p:nvSpPr>
                <p:spPr>
                  <a:xfrm>
                    <a:off x="43803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990" name="Shape 990"/>
                  <p:cNvSpPr/>
                  <p:nvPr/>
                </p:nvSpPr>
                <p:spPr>
                  <a:xfrm>
                    <a:off x="4388726" y="33193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991" name="Shape 99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-2808809" y="4786814"/>
                  <a:ext cx="232504" cy="190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2" name="Shape 99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76441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93" name="Shape 993"/>
                <p:cNvSpPr/>
                <p:nvPr/>
              </p:nvSpPr>
              <p:spPr>
                <a:xfrm>
                  <a:off x="-2075096" y="4721933"/>
                  <a:ext cx="58701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36</a:t>
                  </a:r>
                </a:p>
              </p:txBody>
            </p:sp>
          </p:grpSp>
          <p:grpSp>
            <p:nvGrpSpPr>
              <p:cNvPr id="994" name="Shape 994"/>
              <p:cNvGrpSpPr/>
              <p:nvPr/>
            </p:nvGrpSpPr>
            <p:grpSpPr>
              <a:xfrm>
                <a:off x="-1292038" y="4125033"/>
                <a:ext cx="1386531" cy="446488"/>
                <a:chOff x="2248139" y="4277054"/>
                <a:chExt cx="1500148" cy="446488"/>
              </a:xfrm>
            </p:grpSpPr>
            <p:grpSp>
              <p:nvGrpSpPr>
                <p:cNvPr id="995" name="Shape 995"/>
                <p:cNvGrpSpPr/>
                <p:nvPr/>
              </p:nvGrpSpPr>
              <p:grpSpPr>
                <a:xfrm>
                  <a:off x="2248139" y="4277054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996" name="Shape 996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7" name="Shape 997"/>
                  <p:cNvSpPr/>
                  <p:nvPr/>
                </p:nvSpPr>
                <p:spPr>
                  <a:xfrm>
                    <a:off x="43930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998" name="Shape 998"/>
                  <p:cNvSpPr/>
                  <p:nvPr/>
                </p:nvSpPr>
                <p:spPr>
                  <a:xfrm>
                    <a:off x="4395076" y="332570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999" name="Shape 99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275783" y="4441644"/>
                  <a:ext cx="230219" cy="189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0" name="Shape 100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3553969" y="4427491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01" name="Shape 1001"/>
                <p:cNvSpPr/>
                <p:nvPr/>
              </p:nvSpPr>
              <p:spPr>
                <a:xfrm>
                  <a:off x="3028046" y="4385005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8</a:t>
                  </a:r>
                </a:p>
              </p:txBody>
            </p:sp>
          </p:grpSp>
          <p:grpSp>
            <p:nvGrpSpPr>
              <p:cNvPr id="1002" name="Shape 1002"/>
              <p:cNvGrpSpPr/>
              <p:nvPr/>
            </p:nvGrpSpPr>
            <p:grpSpPr>
              <a:xfrm>
                <a:off x="-1289535" y="4657907"/>
                <a:ext cx="1386531" cy="419986"/>
                <a:chOff x="2250641" y="4809928"/>
                <a:chExt cx="1500148" cy="419986"/>
              </a:xfrm>
            </p:grpSpPr>
            <p:sp>
              <p:nvSpPr>
                <p:cNvPr id="1003" name="Shape 1003"/>
                <p:cNvSpPr/>
                <p:nvPr/>
              </p:nvSpPr>
              <p:spPr>
                <a:xfrm>
                  <a:off x="2250641" y="4809928"/>
                  <a:ext cx="1500148" cy="419986"/>
                </a:xfrm>
                <a:prstGeom prst="roundRect">
                  <a:avLst>
                    <a:gd fmla="val 7223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4" name="Shape 1004"/>
                <p:cNvSpPr/>
                <p:nvPr/>
              </p:nvSpPr>
              <p:spPr>
                <a:xfrm>
                  <a:off x="2430422" y="4871053"/>
                  <a:ext cx="1220205" cy="3000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9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타운 n 레벨에 오픈!</a:t>
                  </a:r>
                </a:p>
              </p:txBody>
            </p:sp>
          </p:grpSp>
          <p:sp>
            <p:nvSpPr>
              <p:cNvPr id="1005" name="Shape 1005"/>
              <p:cNvSpPr/>
              <p:nvPr/>
            </p:nvSpPr>
            <p:spPr>
              <a:xfrm>
                <a:off x="-2180799" y="3727026"/>
                <a:ext cx="1753042" cy="29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오늘 남은 소원 횟수 : 194</a:t>
                </a:r>
              </a:p>
            </p:txBody>
          </p:sp>
          <p:cxnSp>
            <p:nvCxnSpPr>
              <p:cNvPr id="1006" name="Shape 1006"/>
              <p:cNvCxnSpPr/>
              <p:nvPr/>
            </p:nvCxnSpPr>
            <p:spPr>
              <a:xfrm>
                <a:off x="-2692558" y="4058739"/>
                <a:ext cx="2787049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1007" name="Shape 1007"/>
            <p:cNvSpPr/>
            <p:nvPr/>
          </p:nvSpPr>
          <p:spPr>
            <a:xfrm>
              <a:off x="5281742" y="1065879"/>
              <a:ext cx="2952613" cy="321862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8" name="Shape 1008"/>
            <p:cNvGrpSpPr/>
            <p:nvPr/>
          </p:nvGrpSpPr>
          <p:grpSpPr>
            <a:xfrm>
              <a:off x="6716828" y="3376769"/>
              <a:ext cx="1602475" cy="883738"/>
              <a:chOff x="6732068" y="3463451"/>
              <a:chExt cx="1602475" cy="883738"/>
            </a:xfrm>
          </p:grpSpPr>
          <p:sp>
            <p:nvSpPr>
              <p:cNvPr id="1009" name="Shape 1009"/>
              <p:cNvSpPr/>
              <p:nvPr/>
            </p:nvSpPr>
            <p:spPr>
              <a:xfrm>
                <a:off x="6732068" y="3583851"/>
                <a:ext cx="1498641" cy="763337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10" name="Shape 101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86624" y="3649846"/>
                <a:ext cx="486159" cy="48407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11" name="Shape 1011"/>
              <p:cNvGrpSpPr/>
              <p:nvPr/>
            </p:nvGrpSpPr>
            <p:grpSpPr>
              <a:xfrm>
                <a:off x="6791387" y="4156327"/>
                <a:ext cx="1371114" cy="140911"/>
                <a:chOff x="1753259" y="3436608"/>
                <a:chExt cx="1255434" cy="110577"/>
              </a:xfrm>
            </p:grpSpPr>
            <p:sp>
              <p:nvSpPr>
                <p:cNvPr id="1012" name="Shape 1012"/>
                <p:cNvSpPr/>
                <p:nvPr/>
              </p:nvSpPr>
              <p:spPr>
                <a:xfrm>
                  <a:off x="1757706" y="3438989"/>
                  <a:ext cx="518076" cy="10819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" name="Shape 1013"/>
                <p:cNvSpPr/>
                <p:nvPr/>
              </p:nvSpPr>
              <p:spPr>
                <a:xfrm>
                  <a:off x="1753259" y="3436608"/>
                  <a:ext cx="1255434" cy="109888"/>
                </a:xfrm>
                <a:prstGeom prst="rect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14" name="Shape 1014"/>
              <p:cNvSpPr/>
              <p:nvPr/>
            </p:nvSpPr>
            <p:spPr>
              <a:xfrm>
                <a:off x="7272784" y="3612128"/>
                <a:ext cx="940753" cy="526628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Shape 1015"/>
              <p:cNvSpPr/>
              <p:nvPr/>
            </p:nvSpPr>
            <p:spPr>
              <a:xfrm>
                <a:off x="7326970" y="3646198"/>
                <a:ext cx="900098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보너스 : A 등급</a:t>
                </a:r>
              </a:p>
            </p:txBody>
          </p:sp>
          <p:pic>
            <p:nvPicPr>
              <p:cNvPr id="1016" name="Shape 101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099782" y="3463451"/>
                <a:ext cx="234760" cy="2104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7" name="Shape 1017"/>
              <p:cNvSpPr/>
              <p:nvPr/>
            </p:nvSpPr>
            <p:spPr>
              <a:xfrm>
                <a:off x="7387607" y="3861835"/>
                <a:ext cx="773738" cy="245452"/>
              </a:xfrm>
              <a:prstGeom prst="rect">
                <a:avLst/>
              </a:prstGeom>
              <a:solidFill>
                <a:srgbClr val="0C0C0C"/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 기</a:t>
                </a:r>
              </a:p>
            </p:txBody>
          </p:sp>
        </p:grpSp>
      </p:grpSp>
      <p:sp>
        <p:nvSpPr>
          <p:cNvPr id="1018" name="Shape 1018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자원 획득 이펙트 )</a:t>
            </a:r>
          </a:p>
        </p:txBody>
      </p:sp>
      <p:sp>
        <p:nvSpPr>
          <p:cNvPr id="1019" name="Shape 1019"/>
          <p:cNvSpPr/>
          <p:nvPr/>
        </p:nvSpPr>
        <p:spPr>
          <a:xfrm rot="-900000">
            <a:off x="6265842" y="1456155"/>
            <a:ext cx="921341" cy="856181"/>
          </a:xfrm>
          <a:prstGeom prst="rect">
            <a:avLst/>
          </a:prstGeom>
          <a:blipFill rotWithShape="1">
            <a:blip r:embed="rId12">
              <a:alphaModFix amt="46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/>
          <p:nvPr/>
        </p:nvSpPr>
        <p:spPr>
          <a:xfrm>
            <a:off x="4490007" y="1469167"/>
            <a:ext cx="771331" cy="574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1021" name="Shape 1021"/>
          <p:cNvSpPr/>
          <p:nvPr/>
        </p:nvSpPr>
        <p:spPr>
          <a:xfrm>
            <a:off x="4106792" y="698885"/>
            <a:ext cx="509047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자원을 획득 할 때, 배수 확률이 적용되면 특별한 이펙트 효과를 줍니다.</a:t>
            </a:r>
          </a:p>
        </p:txBody>
      </p:sp>
      <p:sp>
        <p:nvSpPr>
          <p:cNvPr id="1022" name="Shape 1022"/>
          <p:cNvSpPr/>
          <p:nvPr/>
        </p:nvSpPr>
        <p:spPr>
          <a:xfrm>
            <a:off x="4293553" y="2725655"/>
            <a:ext cx="5697242" cy="1131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만약, 목재 소원을 사용하여 배수가 적용되면 해당 자원의 아이콘을 배수확률이 떨어질 때 주변으로 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퍼트리며 아래로 떨어집니다.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퍼지는 아이콘의 개수는 적용된 배수확률과 같습니다.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Ex) x5 일 경우 5개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자원 아이콘은 아래로 향하면서 투명함 처리를 하며 사라집니다.</a:t>
            </a:r>
          </a:p>
        </p:txBody>
      </p:sp>
      <p:sp>
        <p:nvSpPr>
          <p:cNvPr id="1023" name="Shape 1023"/>
          <p:cNvSpPr/>
          <p:nvPr/>
        </p:nvSpPr>
        <p:spPr>
          <a:xfrm>
            <a:off x="6340848" y="1504929"/>
            <a:ext cx="771331" cy="574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x5</a:t>
            </a:r>
          </a:p>
        </p:txBody>
      </p:sp>
      <p:sp>
        <p:nvSpPr>
          <p:cNvPr id="1024" name="Shape 1024"/>
          <p:cNvSpPr/>
          <p:nvPr/>
        </p:nvSpPr>
        <p:spPr>
          <a:xfrm rot="-900000">
            <a:off x="8101398" y="1384469"/>
            <a:ext cx="1336663" cy="1086127"/>
          </a:xfrm>
          <a:prstGeom prst="rect">
            <a:avLst/>
          </a:prstGeom>
          <a:blipFill rotWithShape="1">
            <a:blip r:embed="rId12">
              <a:alphaModFix amt="76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Shape 1025"/>
          <p:cNvSpPr/>
          <p:nvPr/>
        </p:nvSpPr>
        <p:spPr>
          <a:xfrm>
            <a:off x="8286206" y="1599415"/>
            <a:ext cx="771331" cy="574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x10</a:t>
            </a:r>
          </a:p>
        </p:txBody>
      </p:sp>
      <p:sp>
        <p:nvSpPr>
          <p:cNvPr id="1026" name="Shape 1026"/>
          <p:cNvSpPr/>
          <p:nvPr/>
        </p:nvSpPr>
        <p:spPr>
          <a:xfrm rot="-900000">
            <a:off x="2561903" y="1255493"/>
            <a:ext cx="921341" cy="856181"/>
          </a:xfrm>
          <a:prstGeom prst="rect">
            <a:avLst/>
          </a:prstGeom>
          <a:blipFill rotWithShape="1">
            <a:blip r:embed="rId12">
              <a:alphaModFix amt="58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1462900" y="1219448"/>
            <a:ext cx="1494316" cy="707662"/>
          </a:xfrm>
          <a:prstGeom prst="ellipse">
            <a:avLst/>
          </a:prstGeom>
          <a:blipFill rotWithShape="1">
            <a:blip r:embed="rId13">
              <a:alphaModFix amt="2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Shape 1028"/>
          <p:cNvSpPr/>
          <p:nvPr/>
        </p:nvSpPr>
        <p:spPr>
          <a:xfrm>
            <a:off x="1466858" y="1311807"/>
            <a:ext cx="1348807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12,000</a:t>
            </a:r>
          </a:p>
        </p:txBody>
      </p:sp>
      <p:sp>
        <p:nvSpPr>
          <p:cNvPr id="1029" name="Shape 1029"/>
          <p:cNvSpPr/>
          <p:nvPr/>
        </p:nvSpPr>
        <p:spPr>
          <a:xfrm>
            <a:off x="2636909" y="1304267"/>
            <a:ext cx="771331" cy="574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x5</a:t>
            </a:r>
          </a:p>
        </p:txBody>
      </p:sp>
      <p:sp>
        <p:nvSpPr>
          <p:cNvPr id="1030" name="Shape 1030"/>
          <p:cNvSpPr/>
          <p:nvPr/>
        </p:nvSpPr>
        <p:spPr>
          <a:xfrm>
            <a:off x="1777127" y="970837"/>
            <a:ext cx="932338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+ 60,000</a:t>
            </a:r>
          </a:p>
        </p:txBody>
      </p:sp>
      <p:sp>
        <p:nvSpPr>
          <p:cNvPr id="1031" name="Shape 1031"/>
          <p:cNvSpPr/>
          <p:nvPr/>
        </p:nvSpPr>
        <p:spPr>
          <a:xfrm rot="10800000">
            <a:off x="1710329" y="982960"/>
            <a:ext cx="195240" cy="29236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Shape 10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616307">
            <a:off x="2781030" y="2078461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Shape 10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931877">
            <a:off x="3074796" y="1295063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Shape 10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02993">
            <a:off x="3183329" y="1885089"/>
            <a:ext cx="278179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Shape 10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616307">
            <a:off x="2660733" y="1740730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Shape 10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249567">
            <a:off x="2215632" y="1857690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Shape 10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616307">
            <a:off x="9148433" y="1740543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Shape 10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931877">
            <a:off x="5183636" y="1535347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02993">
            <a:off x="9550733" y="1547171"/>
            <a:ext cx="278179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Shape 10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616307">
            <a:off x="9028137" y="1402811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Shape 10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249567">
            <a:off x="4300655" y="191705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Shape 10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616307">
            <a:off x="6709318" y="2082189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Shape 10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931877">
            <a:off x="7003085" y="1298792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Shape 10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02993">
            <a:off x="7111618" y="1888818"/>
            <a:ext cx="278179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Shape 10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616307">
            <a:off x="6289675" y="1372691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Shape 10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249567">
            <a:off x="6143919" y="186141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Shape 10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800000">
            <a:off x="8328752" y="2174935"/>
            <a:ext cx="278179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Shape 10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319300">
            <a:off x="8415651" y="2089428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800000">
            <a:off x="7844524" y="2053744"/>
            <a:ext cx="278179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Shape 10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800000">
            <a:off x="8237503" y="1581536"/>
            <a:ext cx="278179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319300">
            <a:off x="9253414" y="2190966"/>
            <a:ext cx="278180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Shape 10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800000">
            <a:off x="8117207" y="1243805"/>
            <a:ext cx="278179" cy="22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319300">
            <a:off x="8672611" y="1425335"/>
            <a:ext cx="278180" cy="2290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Shape 1054"/>
          <p:cNvSpPr/>
          <p:nvPr/>
        </p:nvSpPr>
        <p:spPr>
          <a:xfrm>
            <a:off x="4293551" y="4123432"/>
            <a:ext cx="569724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자원이 완전히 사라지는 부분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파란 화살표 :  자원이 퍼지는 범위</a:t>
            </a:r>
          </a:p>
        </p:txBody>
      </p:sp>
      <p:cxnSp>
        <p:nvCxnSpPr>
          <p:cNvPr id="1055" name="Shape 1055"/>
          <p:cNvCxnSpPr>
            <a:stCxn id="1054" idx="1"/>
          </p:cNvCxnSpPr>
          <p:nvPr/>
        </p:nvCxnSpPr>
        <p:spPr>
          <a:xfrm rot="10800000">
            <a:off x="3658751" y="3270948"/>
            <a:ext cx="634800" cy="11064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56" name="Shape 1056"/>
          <p:cNvSpPr/>
          <p:nvPr/>
        </p:nvSpPr>
        <p:spPr>
          <a:xfrm rot="-5400000">
            <a:off x="2851944" y="2545185"/>
            <a:ext cx="161925" cy="1451789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/>
        </p:nvSpPr>
        <p:spPr>
          <a:xfrm>
            <a:off x="6276123" y="1268921"/>
            <a:ext cx="2786814" cy="6800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9250457" y="108642"/>
            <a:ext cx="2682009" cy="454775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3" name="Shape 1063"/>
          <p:cNvGrpSpPr/>
          <p:nvPr/>
        </p:nvGrpSpPr>
        <p:grpSpPr>
          <a:xfrm>
            <a:off x="623998" y="706691"/>
            <a:ext cx="3208406" cy="5688815"/>
            <a:chOff x="5154139" y="734399"/>
            <a:chExt cx="3208406" cy="5688815"/>
          </a:xfrm>
        </p:grpSpPr>
        <p:grpSp>
          <p:nvGrpSpPr>
            <p:cNvPr id="1064" name="Shape 1064"/>
            <p:cNvGrpSpPr/>
            <p:nvPr/>
          </p:nvGrpSpPr>
          <p:grpSpPr>
            <a:xfrm>
              <a:off x="5157069" y="734399"/>
              <a:ext cx="3205475" cy="5688815"/>
              <a:chOff x="4091026" y="791268"/>
              <a:chExt cx="3205475" cy="5688815"/>
            </a:xfrm>
          </p:grpSpPr>
          <p:pic>
            <p:nvPicPr>
              <p:cNvPr id="1065" name="Shape 10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91026" y="791268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6" name="Shape 1066"/>
              <p:cNvSpPr/>
              <p:nvPr/>
            </p:nvSpPr>
            <p:spPr>
              <a:xfrm>
                <a:off x="4093957" y="791268"/>
                <a:ext cx="3165195" cy="5688815"/>
              </a:xfrm>
              <a:prstGeom prst="rect">
                <a:avLst/>
              </a:prstGeom>
              <a:solidFill>
                <a:schemeClr val="dk1">
                  <a:alpha val="21960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Shape 1067"/>
              <p:cNvSpPr/>
              <p:nvPr/>
            </p:nvSpPr>
            <p:spPr>
              <a:xfrm>
                <a:off x="4489869" y="819114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8" name="Shape 106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54207" y="85665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9" name="Shape 106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7628" y="868780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0" name="Shape 107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60139" y="86598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1" name="Shape 107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95601" y="856654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2" name="Shape 1072"/>
              <p:cNvSpPr/>
              <p:nvPr/>
            </p:nvSpPr>
            <p:spPr>
              <a:xfrm>
                <a:off x="4728873" y="858371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073" name="Shape 1073"/>
              <p:cNvSpPr/>
              <p:nvPr/>
            </p:nvSpPr>
            <p:spPr>
              <a:xfrm>
                <a:off x="5385123" y="85215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074" name="Shape 1074"/>
              <p:cNvSpPr/>
              <p:nvPr/>
            </p:nvSpPr>
            <p:spPr>
              <a:xfrm>
                <a:off x="6088030" y="864588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075" name="Shape 1075"/>
              <p:cNvSpPr/>
              <p:nvPr/>
            </p:nvSpPr>
            <p:spPr>
              <a:xfrm>
                <a:off x="6781617" y="849037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grpSp>
            <p:nvGrpSpPr>
              <p:cNvPr id="1076" name="Shape 1076"/>
              <p:cNvGrpSpPr/>
              <p:nvPr/>
            </p:nvGrpSpPr>
            <p:grpSpPr>
              <a:xfrm>
                <a:off x="4205489" y="5973311"/>
                <a:ext cx="569563" cy="438195"/>
                <a:chOff x="4531748" y="5962294"/>
                <a:chExt cx="522334" cy="381706"/>
              </a:xfrm>
            </p:grpSpPr>
            <p:sp>
              <p:nvSpPr>
                <p:cNvPr id="1077" name="Shape 1077"/>
                <p:cNvSpPr/>
                <p:nvPr/>
              </p:nvSpPr>
              <p:spPr>
                <a:xfrm>
                  <a:off x="4531748" y="5962294"/>
                  <a:ext cx="522334" cy="381706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 cap="flat" cmpd="sng" w="19050">
                  <a:solidFill>
                    <a:srgbClr val="FFF2CC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ctr" dir="5400000" dist="19050">
                    <a:srgbClr val="000000">
                      <a:alpha val="62745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8" name="Shape 1078"/>
                <p:cNvSpPr/>
                <p:nvPr/>
              </p:nvSpPr>
              <p:spPr>
                <a:xfrm rot="10800000">
                  <a:off x="4615120" y="6054670"/>
                  <a:ext cx="336929" cy="205366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9" name="Shape 1079"/>
              <p:cNvSpPr/>
              <p:nvPr/>
            </p:nvSpPr>
            <p:spPr>
              <a:xfrm>
                <a:off x="6208453" y="6038737"/>
                <a:ext cx="85472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상세 정보</a:t>
                </a:r>
              </a:p>
            </p:txBody>
          </p:sp>
        </p:grpSp>
        <p:sp>
          <p:nvSpPr>
            <p:cNvPr id="1080" name="Shape 1080"/>
            <p:cNvSpPr/>
            <p:nvPr/>
          </p:nvSpPr>
          <p:spPr>
            <a:xfrm>
              <a:off x="7098514" y="5925546"/>
              <a:ext cx="1136812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7156900" y="5985880"/>
              <a:ext cx="107273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아이템 사용</a:t>
              </a: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5176150" y="4350019"/>
              <a:ext cx="3166686" cy="932852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3" name="Shape 10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4694" y="1079486"/>
              <a:ext cx="2949661" cy="32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4" name="Shape 1084"/>
            <p:cNvSpPr/>
            <p:nvPr/>
          </p:nvSpPr>
          <p:spPr>
            <a:xfrm>
              <a:off x="5154139" y="4360944"/>
              <a:ext cx="3180405" cy="5177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5" name="Shape 1085"/>
            <p:cNvGrpSpPr/>
            <p:nvPr/>
          </p:nvGrpSpPr>
          <p:grpSpPr>
            <a:xfrm>
              <a:off x="5281742" y="4375890"/>
              <a:ext cx="2952613" cy="1477698"/>
              <a:chOff x="-2781300" y="3697328"/>
              <a:chExt cx="2952613" cy="1549130"/>
            </a:xfrm>
          </p:grpSpPr>
          <p:sp>
            <p:nvSpPr>
              <p:cNvPr id="1086" name="Shape 1086"/>
              <p:cNvSpPr/>
              <p:nvPr/>
            </p:nvSpPr>
            <p:spPr>
              <a:xfrm>
                <a:off x="-2781300" y="3697328"/>
                <a:ext cx="2952613" cy="1549130"/>
              </a:xfrm>
              <a:prstGeom prst="rect">
                <a:avLst/>
              </a:prstGeom>
              <a:solidFill>
                <a:srgbClr val="262626"/>
              </a:solidFill>
              <a:ln cap="flat" cmpd="sng" w="1905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87" name="Shape 1087"/>
              <p:cNvGrpSpPr/>
              <p:nvPr/>
            </p:nvGrpSpPr>
            <p:grpSpPr>
              <a:xfrm>
                <a:off x="-2692558" y="4125033"/>
                <a:ext cx="1348863" cy="449272"/>
                <a:chOff x="-2843842" y="4125033"/>
                <a:chExt cx="1500148" cy="449272"/>
              </a:xfrm>
            </p:grpSpPr>
            <p:grpSp>
              <p:nvGrpSpPr>
                <p:cNvPr id="1088" name="Shape 1088"/>
                <p:cNvGrpSpPr/>
                <p:nvPr/>
              </p:nvGrpSpPr>
              <p:grpSpPr>
                <a:xfrm>
                  <a:off x="-2843842" y="4125033"/>
                  <a:ext cx="1500148" cy="449272"/>
                  <a:chOff x="4157703" y="3205951"/>
                  <a:chExt cx="1500148" cy="449272"/>
                </a:xfrm>
              </p:grpSpPr>
              <p:sp>
                <p:nvSpPr>
                  <p:cNvPr id="1089" name="Shape 1089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0" name="Shape 1090"/>
                  <p:cNvSpPr/>
                  <p:nvPr/>
                </p:nvSpPr>
                <p:spPr>
                  <a:xfrm>
                    <a:off x="438673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1091" name="Shape 1091"/>
                  <p:cNvSpPr/>
                  <p:nvPr/>
                </p:nvSpPr>
                <p:spPr>
                  <a:xfrm>
                    <a:off x="4388726" y="33320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1092" name="Shape 109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-2795459" y="4269951"/>
                  <a:ext cx="213185" cy="2052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93" name="Shape 109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27546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94" name="Shape 1094"/>
                <p:cNvSpPr/>
                <p:nvPr/>
              </p:nvSpPr>
              <p:spPr>
                <a:xfrm>
                  <a:off x="-2062396" y="4232983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2</a:t>
                  </a:r>
                </a:p>
              </p:txBody>
            </p:sp>
          </p:grpSp>
          <p:grpSp>
            <p:nvGrpSpPr>
              <p:cNvPr id="1095" name="Shape 1095"/>
              <p:cNvGrpSpPr/>
              <p:nvPr/>
            </p:nvGrpSpPr>
            <p:grpSpPr>
              <a:xfrm>
                <a:off x="-2692558" y="4631405"/>
                <a:ext cx="1348863" cy="446488"/>
                <a:chOff x="-2843842" y="4631405"/>
                <a:chExt cx="1500148" cy="446488"/>
              </a:xfrm>
            </p:grpSpPr>
            <p:grpSp>
              <p:nvGrpSpPr>
                <p:cNvPr id="1096" name="Shape 1096"/>
                <p:cNvGrpSpPr/>
                <p:nvPr/>
              </p:nvGrpSpPr>
              <p:grpSpPr>
                <a:xfrm>
                  <a:off x="-2843842" y="4631405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1097" name="Shape 1097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8" name="Shape 1098"/>
                  <p:cNvSpPr/>
                  <p:nvPr/>
                </p:nvSpPr>
                <p:spPr>
                  <a:xfrm>
                    <a:off x="43803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1099" name="Shape 1099"/>
                  <p:cNvSpPr/>
                  <p:nvPr/>
                </p:nvSpPr>
                <p:spPr>
                  <a:xfrm>
                    <a:off x="4388726" y="33193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1100" name="Shape 110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-2808809" y="4786814"/>
                  <a:ext cx="232504" cy="190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01" name="Shape 1101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76441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02" name="Shape 1102"/>
                <p:cNvSpPr/>
                <p:nvPr/>
              </p:nvSpPr>
              <p:spPr>
                <a:xfrm>
                  <a:off x="-2075096" y="4721933"/>
                  <a:ext cx="58701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36</a:t>
                  </a:r>
                </a:p>
              </p:txBody>
            </p:sp>
          </p:grpSp>
          <p:grpSp>
            <p:nvGrpSpPr>
              <p:cNvPr id="1103" name="Shape 1103"/>
              <p:cNvGrpSpPr/>
              <p:nvPr/>
            </p:nvGrpSpPr>
            <p:grpSpPr>
              <a:xfrm>
                <a:off x="-1292038" y="4125033"/>
                <a:ext cx="1386531" cy="446488"/>
                <a:chOff x="2248139" y="4277054"/>
                <a:chExt cx="1500148" cy="446488"/>
              </a:xfrm>
            </p:grpSpPr>
            <p:grpSp>
              <p:nvGrpSpPr>
                <p:cNvPr id="1104" name="Shape 1104"/>
                <p:cNvGrpSpPr/>
                <p:nvPr/>
              </p:nvGrpSpPr>
              <p:grpSpPr>
                <a:xfrm>
                  <a:off x="2248139" y="4277054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1105" name="Shape 1105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6" name="Shape 1106"/>
                  <p:cNvSpPr/>
                  <p:nvPr/>
                </p:nvSpPr>
                <p:spPr>
                  <a:xfrm>
                    <a:off x="43930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1107" name="Shape 1107"/>
                  <p:cNvSpPr/>
                  <p:nvPr/>
                </p:nvSpPr>
                <p:spPr>
                  <a:xfrm>
                    <a:off x="4395076" y="332570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1108" name="Shape 110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275783" y="4441644"/>
                  <a:ext cx="230219" cy="189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09" name="Shape 110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3553969" y="4427491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10" name="Shape 1110"/>
                <p:cNvSpPr/>
                <p:nvPr/>
              </p:nvSpPr>
              <p:spPr>
                <a:xfrm>
                  <a:off x="3028046" y="4385005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8</a:t>
                  </a:r>
                </a:p>
              </p:txBody>
            </p:sp>
          </p:grpSp>
          <p:grpSp>
            <p:nvGrpSpPr>
              <p:cNvPr id="1111" name="Shape 1111"/>
              <p:cNvGrpSpPr/>
              <p:nvPr/>
            </p:nvGrpSpPr>
            <p:grpSpPr>
              <a:xfrm>
                <a:off x="-1289535" y="4657907"/>
                <a:ext cx="1386531" cy="419986"/>
                <a:chOff x="2250641" y="4809928"/>
                <a:chExt cx="1500148" cy="419986"/>
              </a:xfrm>
            </p:grpSpPr>
            <p:sp>
              <p:nvSpPr>
                <p:cNvPr id="1112" name="Shape 1112"/>
                <p:cNvSpPr/>
                <p:nvPr/>
              </p:nvSpPr>
              <p:spPr>
                <a:xfrm>
                  <a:off x="2250641" y="4809928"/>
                  <a:ext cx="1500148" cy="419986"/>
                </a:xfrm>
                <a:prstGeom prst="roundRect">
                  <a:avLst>
                    <a:gd fmla="val 7223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" name="Shape 1113"/>
                <p:cNvSpPr/>
                <p:nvPr/>
              </p:nvSpPr>
              <p:spPr>
                <a:xfrm>
                  <a:off x="2430422" y="4871053"/>
                  <a:ext cx="1220205" cy="3000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9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타운 n 레벨에 오픈!</a:t>
                  </a:r>
                </a:p>
              </p:txBody>
            </p:sp>
          </p:grpSp>
          <p:sp>
            <p:nvSpPr>
              <p:cNvPr id="1114" name="Shape 1114"/>
              <p:cNvSpPr/>
              <p:nvPr/>
            </p:nvSpPr>
            <p:spPr>
              <a:xfrm>
                <a:off x="-2180799" y="3727026"/>
                <a:ext cx="1753042" cy="29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오늘 남은 소원 횟수 : 194</a:t>
                </a:r>
              </a:p>
            </p:txBody>
          </p:sp>
          <p:cxnSp>
            <p:nvCxnSpPr>
              <p:cNvPr id="1115" name="Shape 1115"/>
              <p:cNvCxnSpPr/>
              <p:nvPr/>
            </p:nvCxnSpPr>
            <p:spPr>
              <a:xfrm>
                <a:off x="-2692558" y="4058739"/>
                <a:ext cx="2787049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1116" name="Shape 1116"/>
            <p:cNvSpPr/>
            <p:nvPr/>
          </p:nvSpPr>
          <p:spPr>
            <a:xfrm>
              <a:off x="5281742" y="1065879"/>
              <a:ext cx="2952613" cy="321862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7" name="Shape 1117"/>
            <p:cNvGrpSpPr/>
            <p:nvPr/>
          </p:nvGrpSpPr>
          <p:grpSpPr>
            <a:xfrm>
              <a:off x="6716828" y="3376769"/>
              <a:ext cx="1602475" cy="883738"/>
              <a:chOff x="6732068" y="3463451"/>
              <a:chExt cx="1602475" cy="883738"/>
            </a:xfrm>
          </p:grpSpPr>
          <p:sp>
            <p:nvSpPr>
              <p:cNvPr id="1118" name="Shape 1118"/>
              <p:cNvSpPr/>
              <p:nvPr/>
            </p:nvSpPr>
            <p:spPr>
              <a:xfrm>
                <a:off x="6732068" y="3583851"/>
                <a:ext cx="1498641" cy="763337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19" name="Shape 111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77571" y="3631741"/>
                <a:ext cx="486159" cy="48407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20" name="Shape 1120"/>
              <p:cNvGrpSpPr/>
              <p:nvPr/>
            </p:nvGrpSpPr>
            <p:grpSpPr>
              <a:xfrm>
                <a:off x="6791387" y="4156327"/>
                <a:ext cx="1371114" cy="140911"/>
                <a:chOff x="1753259" y="3436608"/>
                <a:chExt cx="1255434" cy="110577"/>
              </a:xfrm>
            </p:grpSpPr>
            <p:sp>
              <p:nvSpPr>
                <p:cNvPr id="1121" name="Shape 1121"/>
                <p:cNvSpPr/>
                <p:nvPr/>
              </p:nvSpPr>
              <p:spPr>
                <a:xfrm>
                  <a:off x="1757706" y="3438989"/>
                  <a:ext cx="518076" cy="10819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" name="Shape 1122"/>
                <p:cNvSpPr/>
                <p:nvPr/>
              </p:nvSpPr>
              <p:spPr>
                <a:xfrm>
                  <a:off x="1753259" y="3436608"/>
                  <a:ext cx="1255434" cy="109888"/>
                </a:xfrm>
                <a:prstGeom prst="rect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23" name="Shape 1123"/>
              <p:cNvSpPr/>
              <p:nvPr/>
            </p:nvSpPr>
            <p:spPr>
              <a:xfrm>
                <a:off x="7272784" y="3612128"/>
                <a:ext cx="940753" cy="526628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Shape 1124"/>
              <p:cNvSpPr/>
              <p:nvPr/>
            </p:nvSpPr>
            <p:spPr>
              <a:xfrm>
                <a:off x="7326970" y="3646198"/>
                <a:ext cx="900098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보너스 : A 등급</a:t>
                </a:r>
              </a:p>
            </p:txBody>
          </p:sp>
          <p:pic>
            <p:nvPicPr>
              <p:cNvPr id="1125" name="Shape 112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099782" y="3463451"/>
                <a:ext cx="234760" cy="2104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6" name="Shape 1126"/>
              <p:cNvSpPr/>
              <p:nvPr/>
            </p:nvSpPr>
            <p:spPr>
              <a:xfrm>
                <a:off x="7387607" y="3861835"/>
                <a:ext cx="773738" cy="245452"/>
              </a:xfrm>
              <a:prstGeom prst="rect">
                <a:avLst/>
              </a:prstGeom>
              <a:solidFill>
                <a:srgbClr val="0C0C0C"/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 기</a:t>
                </a:r>
              </a:p>
            </p:txBody>
          </p:sp>
        </p:grpSp>
      </p:grpSp>
      <p:sp>
        <p:nvSpPr>
          <p:cNvPr id="1127" name="Shape 1127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신앙 보너스 )</a:t>
            </a:r>
          </a:p>
        </p:txBody>
      </p:sp>
      <p:cxnSp>
        <p:nvCxnSpPr>
          <p:cNvPr id="1128" name="Shape 1128"/>
          <p:cNvCxnSpPr>
            <a:stCxn id="1123" idx="3"/>
          </p:cNvCxnSpPr>
          <p:nvPr/>
        </p:nvCxnSpPr>
        <p:spPr>
          <a:xfrm flipH="1" rot="10800000">
            <a:off x="3668157" y="3309253"/>
            <a:ext cx="577500" cy="4518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1129" name="Shape 1129"/>
          <p:cNvGrpSpPr/>
          <p:nvPr/>
        </p:nvGrpSpPr>
        <p:grpSpPr>
          <a:xfrm>
            <a:off x="4245644" y="2807066"/>
            <a:ext cx="1602475" cy="883738"/>
            <a:chOff x="6732068" y="3463451"/>
            <a:chExt cx="1602475" cy="883738"/>
          </a:xfrm>
        </p:grpSpPr>
        <p:sp>
          <p:nvSpPr>
            <p:cNvPr id="1130" name="Shape 1130"/>
            <p:cNvSpPr/>
            <p:nvPr/>
          </p:nvSpPr>
          <p:spPr>
            <a:xfrm>
              <a:off x="6732068" y="3583851"/>
              <a:ext cx="1498641" cy="763337"/>
            </a:xfrm>
            <a:prstGeom prst="rect">
              <a:avLst/>
            </a:prstGeom>
            <a:solidFill>
              <a:srgbClr val="0C0C0C">
                <a:alpha val="60000"/>
              </a:srgbClr>
            </a:solidFill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31" name="Shape 11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777571" y="3631741"/>
              <a:ext cx="486159" cy="4840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32" name="Shape 1132"/>
            <p:cNvGrpSpPr/>
            <p:nvPr/>
          </p:nvGrpSpPr>
          <p:grpSpPr>
            <a:xfrm>
              <a:off x="6791387" y="4156327"/>
              <a:ext cx="1371114" cy="140911"/>
              <a:chOff x="1753259" y="3436608"/>
              <a:chExt cx="1255434" cy="110577"/>
            </a:xfrm>
          </p:grpSpPr>
          <p:sp>
            <p:nvSpPr>
              <p:cNvPr id="1133" name="Shape 1133"/>
              <p:cNvSpPr/>
              <p:nvPr/>
            </p:nvSpPr>
            <p:spPr>
              <a:xfrm>
                <a:off x="1757706" y="3438989"/>
                <a:ext cx="518076" cy="10819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Shape 1134"/>
              <p:cNvSpPr/>
              <p:nvPr/>
            </p:nvSpPr>
            <p:spPr>
              <a:xfrm>
                <a:off x="1753259" y="3436608"/>
                <a:ext cx="1255434" cy="109888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5" name="Shape 1135"/>
            <p:cNvSpPr/>
            <p:nvPr/>
          </p:nvSpPr>
          <p:spPr>
            <a:xfrm>
              <a:off x="7272784" y="3612128"/>
              <a:ext cx="940753" cy="526628"/>
            </a:xfrm>
            <a:prstGeom prst="rect">
              <a:avLst/>
            </a:prstGeom>
            <a:solidFill>
              <a:srgbClr val="0C0C0C">
                <a:alpha val="6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7326970" y="3646198"/>
              <a:ext cx="900098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보너스 : A 등급</a:t>
              </a:r>
            </a:p>
          </p:txBody>
        </p:sp>
        <p:pic>
          <p:nvPicPr>
            <p:cNvPr id="1137" name="Shape 11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99782" y="3463451"/>
              <a:ext cx="234760" cy="210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8" name="Shape 1138"/>
            <p:cNvSpPr/>
            <p:nvPr/>
          </p:nvSpPr>
          <p:spPr>
            <a:xfrm>
              <a:off x="7387607" y="3861835"/>
              <a:ext cx="773738" cy="245452"/>
            </a:xfrm>
            <a:prstGeom prst="rect">
              <a:avLst/>
            </a:prstGeom>
            <a:solidFill>
              <a:srgbClr val="0C0C0C"/>
            </a:solidFill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받 기</a:t>
              </a:r>
            </a:p>
          </p:txBody>
        </p:sp>
      </p:grpSp>
      <p:cxnSp>
        <p:nvCxnSpPr>
          <p:cNvPr id="1139" name="Shape 1139"/>
          <p:cNvCxnSpPr>
            <a:endCxn id="1134" idx="2"/>
          </p:cNvCxnSpPr>
          <p:nvPr/>
        </p:nvCxnSpPr>
        <p:spPr>
          <a:xfrm flipH="1" rot="5400000">
            <a:off x="4795520" y="3834975"/>
            <a:ext cx="1553700" cy="11637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40" name="Shape 1140"/>
          <p:cNvSpPr/>
          <p:nvPr/>
        </p:nvSpPr>
        <p:spPr>
          <a:xfrm>
            <a:off x="6154273" y="5026951"/>
            <a:ext cx="1029062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신앙 게이지</a:t>
            </a:r>
          </a:p>
        </p:txBody>
      </p:sp>
      <p:sp>
        <p:nvSpPr>
          <p:cNvPr id="1141" name="Shape 1141"/>
          <p:cNvSpPr/>
          <p:nvPr/>
        </p:nvSpPr>
        <p:spPr>
          <a:xfrm>
            <a:off x="6154273" y="2291558"/>
            <a:ext cx="2343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신앙 보너스의 등급 표시</a:t>
            </a:r>
          </a:p>
        </p:txBody>
      </p:sp>
      <p:sp>
        <p:nvSpPr>
          <p:cNvPr id="1142" name="Shape 1142"/>
          <p:cNvSpPr/>
          <p:nvPr/>
        </p:nvSpPr>
        <p:spPr>
          <a:xfrm>
            <a:off x="6136162" y="56720"/>
            <a:ext cx="2343179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상자 아이콘</a:t>
            </a:r>
          </a:p>
        </p:txBody>
      </p:sp>
      <p:sp>
        <p:nvSpPr>
          <p:cNvPr id="1143" name="Shape 1143"/>
          <p:cNvSpPr/>
          <p:nvPr/>
        </p:nvSpPr>
        <p:spPr>
          <a:xfrm>
            <a:off x="6154273" y="4158217"/>
            <a:ext cx="2343179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받기 버튼</a:t>
            </a:r>
          </a:p>
        </p:txBody>
      </p:sp>
      <p:sp>
        <p:nvSpPr>
          <p:cNvPr id="1144" name="Shape 1144"/>
          <p:cNvSpPr/>
          <p:nvPr/>
        </p:nvSpPr>
        <p:spPr>
          <a:xfrm>
            <a:off x="6154273" y="3201067"/>
            <a:ext cx="2343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신앙 보너스 안내 팝업 버튼</a:t>
            </a:r>
          </a:p>
        </p:txBody>
      </p:sp>
      <p:cxnSp>
        <p:nvCxnSpPr>
          <p:cNvPr id="1145" name="Shape 1145"/>
          <p:cNvCxnSpPr>
            <a:stCxn id="1142" idx="1"/>
            <a:endCxn id="1131" idx="0"/>
          </p:cNvCxnSpPr>
          <p:nvPr/>
        </p:nvCxnSpPr>
        <p:spPr>
          <a:xfrm flipH="1">
            <a:off x="4534162" y="223528"/>
            <a:ext cx="1602000" cy="27519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46" name="Shape 1146"/>
          <p:cNvCxnSpPr>
            <a:stCxn id="1141" idx="1"/>
            <a:endCxn id="1135" idx="0"/>
          </p:cNvCxnSpPr>
          <p:nvPr/>
        </p:nvCxnSpPr>
        <p:spPr>
          <a:xfrm flipH="1">
            <a:off x="5256673" y="2476224"/>
            <a:ext cx="897600" cy="4794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47" name="Shape 1147"/>
          <p:cNvCxnSpPr>
            <a:stCxn id="1144" idx="1"/>
            <a:endCxn id="1137" idx="3"/>
          </p:cNvCxnSpPr>
          <p:nvPr/>
        </p:nvCxnSpPr>
        <p:spPr>
          <a:xfrm rot="10800000">
            <a:off x="5847973" y="2912333"/>
            <a:ext cx="306300" cy="473400"/>
          </a:xfrm>
          <a:prstGeom prst="bentConnector3">
            <a:avLst>
              <a:gd fmla="val 49976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48" name="Shape 1148"/>
          <p:cNvSpPr/>
          <p:nvPr/>
        </p:nvSpPr>
        <p:spPr>
          <a:xfrm>
            <a:off x="6219289" y="296320"/>
            <a:ext cx="289736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등급에 따라 서로 다른 상자 아이콘을 출력합니다.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S등급일 수록 높은 보상이 주어집니다.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F등급은 기본 보상이며, 흑백 효과를 줍니다.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보상을 받을 경우, F등급 상자로 바뀝니다.</a:t>
            </a:r>
          </a:p>
        </p:txBody>
      </p:sp>
      <p:sp>
        <p:nvSpPr>
          <p:cNvPr id="1149" name="Shape 1149"/>
          <p:cNvSpPr/>
          <p:nvPr/>
        </p:nvSpPr>
        <p:spPr>
          <a:xfrm>
            <a:off x="9381575" y="192002"/>
            <a:ext cx="2897364" cy="2377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S ~ C 등급  :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S등급 : 황금상자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A등급 : 은상자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B등급 : 동상자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C등급 : 나무 상자</a:t>
            </a:r>
          </a:p>
        </p:txBody>
      </p:sp>
      <p:sp>
        <p:nvSpPr>
          <p:cNvPr id="1150" name="Shape 1150"/>
          <p:cNvSpPr/>
          <p:nvPr/>
        </p:nvSpPr>
        <p:spPr>
          <a:xfrm>
            <a:off x="6242803" y="1342438"/>
            <a:ext cx="2536125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 등급 : 흑백 나무 상자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흑백 효과를 주어, 보상이 없음을 알립니다.</a:t>
            </a:r>
          </a:p>
        </p:txBody>
      </p:sp>
      <p:cxnSp>
        <p:nvCxnSpPr>
          <p:cNvPr id="1151" name="Shape 1151"/>
          <p:cNvCxnSpPr>
            <a:stCxn id="1143" idx="1"/>
            <a:endCxn id="1135" idx="2"/>
          </p:cNvCxnSpPr>
          <p:nvPr/>
        </p:nvCxnSpPr>
        <p:spPr>
          <a:xfrm rot="10800000">
            <a:off x="5256673" y="3482325"/>
            <a:ext cx="897600" cy="8427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152" name="Shape 11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835257" y="3924914"/>
            <a:ext cx="623161" cy="623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/>
          <p:nvPr/>
        </p:nvSpPr>
        <p:spPr>
          <a:xfrm>
            <a:off x="6237400" y="2532673"/>
            <a:ext cx="2536125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현재 받을 수 있는 등급을 표시합니다.</a:t>
            </a:r>
          </a:p>
        </p:txBody>
      </p:sp>
      <p:sp>
        <p:nvSpPr>
          <p:cNvPr id="1154" name="Shape 1154"/>
          <p:cNvSpPr/>
          <p:nvPr/>
        </p:nvSpPr>
        <p:spPr>
          <a:xfrm>
            <a:off x="6237400" y="3489176"/>
            <a:ext cx="2536125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신앙 보너스의 보상 품목 팝업을 호출합니다.</a:t>
            </a:r>
          </a:p>
        </p:txBody>
      </p:sp>
      <p:sp>
        <p:nvSpPr>
          <p:cNvPr id="1155" name="Shape 1155"/>
          <p:cNvSpPr/>
          <p:nvPr/>
        </p:nvSpPr>
        <p:spPr>
          <a:xfrm>
            <a:off x="6205494" y="4421525"/>
            <a:ext cx="2760952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신앙 포인트 소멸 팝업을 호출합니다.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F등급일 경우, 흑백 처리하여 비활성화합니다.</a:t>
            </a:r>
          </a:p>
        </p:txBody>
      </p:sp>
      <p:sp>
        <p:nvSpPr>
          <p:cNvPr id="1156" name="Shape 1156"/>
          <p:cNvSpPr/>
          <p:nvPr/>
        </p:nvSpPr>
        <p:spPr>
          <a:xfrm>
            <a:off x="6237400" y="5302714"/>
            <a:ext cx="4903576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신앙 포인트에 비례하여, 노란 게이지가 오른쪽으로 상승합니다.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등급이 상승 될 경우, 노란 게이지가 초기화되고 다음 등급을 향한 게이지를 표시합니다.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S등급에 도달했을 때에는, 가득 찬 상태에서 유지됩니다.</a:t>
            </a:r>
          </a:p>
        </p:txBody>
      </p:sp>
      <p:sp>
        <p:nvSpPr>
          <p:cNvPr id="1157" name="Shape 1157"/>
          <p:cNvSpPr/>
          <p:nvPr/>
        </p:nvSpPr>
        <p:spPr>
          <a:xfrm>
            <a:off x="9435561" y="3683437"/>
            <a:ext cx="14225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열리는 애니메이션 예시</a:t>
            </a:r>
          </a:p>
        </p:txBody>
      </p:sp>
      <p:pic>
        <p:nvPicPr>
          <p:cNvPr id="1158" name="Shape 115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485434" y="478354"/>
            <a:ext cx="566999" cy="5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Shape 115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8643743" y="1324044"/>
            <a:ext cx="371817" cy="41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Shape 116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>
            <a:off x="10532544" y="2327992"/>
            <a:ext cx="458041" cy="512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Shape 116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10532544" y="1116208"/>
            <a:ext cx="531519" cy="53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Shape 116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497272" y="1686760"/>
            <a:ext cx="566057" cy="566057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/>
          <p:nvPr/>
        </p:nvSpPr>
        <p:spPr>
          <a:xfrm>
            <a:off x="9358777" y="3003172"/>
            <a:ext cx="2469915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C등급부터 상자가 열렸다 닫히는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애니메이션을 통해 보상을 받을 수 있음을 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알려줍니다.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166170" y="184110"/>
            <a:ext cx="11865883" cy="647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2016.06.17 초안 작성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2016.06.21 스킬 미장착시 안내 팝업, 신앙 보너스 포인트 및 보상 정의 추가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소원 기능 사용시, 배수 적용 때에 이펙트 추가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2016.06.21 스킬 미장착시 안내팝업 삭제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기획서 내, 여신 2D 일러스트 삭제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2016.06.23 가속 아이템 미 보유시, 미보유 알림 팝업 추가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V1.4 – 2016.06.28 서버 브리핑 이후, 신앙 관련 용어 -&gt; 소원 관련 용어로 수정 이후, 내용 일부 수정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소원 보너스, 소원 포인트, 보너스 등급에 대한 용어 정의 추가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기존 누적 보너스 관련한 애매했던 내용을 모두 수정.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기존 교환 시 포인트 유지, 초기화의 반복된 표현으로 애매했던 내용을 누적 보너스 교환 시, 포인트 초기화로 수정.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등급에 대한 애매한 표기 S, A, B, C, F 로 명확히 수정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소원 및 소원 분류, 자원 획득, 리셋 되는 수치, 소원 보너스, 소원 포인트 등에 대한 정의를 분류 후, 정리.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V1.5 – 2016.06.28 소원, 자원 획득 정의, 소원 보너스 정의에 대한 부분 수정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Shape 1168"/>
          <p:cNvGrpSpPr/>
          <p:nvPr/>
        </p:nvGrpSpPr>
        <p:grpSpPr>
          <a:xfrm>
            <a:off x="623998" y="706691"/>
            <a:ext cx="3208406" cy="5688815"/>
            <a:chOff x="5154139" y="734399"/>
            <a:chExt cx="3208406" cy="5688815"/>
          </a:xfrm>
        </p:grpSpPr>
        <p:grpSp>
          <p:nvGrpSpPr>
            <p:cNvPr id="1169" name="Shape 1169"/>
            <p:cNvGrpSpPr/>
            <p:nvPr/>
          </p:nvGrpSpPr>
          <p:grpSpPr>
            <a:xfrm>
              <a:off x="5157069" y="734399"/>
              <a:ext cx="3205475" cy="5688815"/>
              <a:chOff x="4091026" y="791268"/>
              <a:chExt cx="3205475" cy="5688815"/>
            </a:xfrm>
          </p:grpSpPr>
          <p:pic>
            <p:nvPicPr>
              <p:cNvPr id="1170" name="Shape 11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91026" y="791268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1" name="Shape 1171"/>
              <p:cNvSpPr/>
              <p:nvPr/>
            </p:nvSpPr>
            <p:spPr>
              <a:xfrm>
                <a:off x="4093957" y="791268"/>
                <a:ext cx="3165195" cy="5688815"/>
              </a:xfrm>
              <a:prstGeom prst="rect">
                <a:avLst/>
              </a:prstGeom>
              <a:solidFill>
                <a:schemeClr val="dk1">
                  <a:alpha val="21960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Shape 1172"/>
              <p:cNvSpPr/>
              <p:nvPr/>
            </p:nvSpPr>
            <p:spPr>
              <a:xfrm>
                <a:off x="4489869" y="819114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73" name="Shape 11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54207" y="85665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4" name="Shape 117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7628" y="868780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5" name="Shape 117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60139" y="86598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6" name="Shape 117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95601" y="856654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7" name="Shape 1177"/>
              <p:cNvSpPr/>
              <p:nvPr/>
            </p:nvSpPr>
            <p:spPr>
              <a:xfrm>
                <a:off x="4728873" y="858371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178" name="Shape 1178"/>
              <p:cNvSpPr/>
              <p:nvPr/>
            </p:nvSpPr>
            <p:spPr>
              <a:xfrm>
                <a:off x="5385123" y="85215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179" name="Shape 1179"/>
              <p:cNvSpPr/>
              <p:nvPr/>
            </p:nvSpPr>
            <p:spPr>
              <a:xfrm>
                <a:off x="6088030" y="864588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180" name="Shape 1180"/>
              <p:cNvSpPr/>
              <p:nvPr/>
            </p:nvSpPr>
            <p:spPr>
              <a:xfrm>
                <a:off x="6781617" y="849037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grpSp>
            <p:nvGrpSpPr>
              <p:cNvPr id="1181" name="Shape 1181"/>
              <p:cNvGrpSpPr/>
              <p:nvPr/>
            </p:nvGrpSpPr>
            <p:grpSpPr>
              <a:xfrm>
                <a:off x="4205489" y="5973311"/>
                <a:ext cx="569563" cy="438195"/>
                <a:chOff x="4531748" y="5962294"/>
                <a:chExt cx="522334" cy="381706"/>
              </a:xfrm>
            </p:grpSpPr>
            <p:sp>
              <p:nvSpPr>
                <p:cNvPr id="1182" name="Shape 1182"/>
                <p:cNvSpPr/>
                <p:nvPr/>
              </p:nvSpPr>
              <p:spPr>
                <a:xfrm>
                  <a:off x="4531748" y="5962294"/>
                  <a:ext cx="522334" cy="381706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 cap="flat" cmpd="sng" w="19050">
                  <a:solidFill>
                    <a:srgbClr val="FFF2CC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ctr" dir="5400000" dist="19050">
                    <a:srgbClr val="000000">
                      <a:alpha val="62745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3" name="Shape 1183"/>
                <p:cNvSpPr/>
                <p:nvPr/>
              </p:nvSpPr>
              <p:spPr>
                <a:xfrm rot="10800000">
                  <a:off x="4615120" y="6054670"/>
                  <a:ext cx="336929" cy="205366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84" name="Shape 1184"/>
              <p:cNvSpPr/>
              <p:nvPr/>
            </p:nvSpPr>
            <p:spPr>
              <a:xfrm>
                <a:off x="6208453" y="6038737"/>
                <a:ext cx="85472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상세 정보</a:t>
                </a:r>
              </a:p>
            </p:txBody>
          </p:sp>
        </p:grpSp>
        <p:sp>
          <p:nvSpPr>
            <p:cNvPr id="1185" name="Shape 1185"/>
            <p:cNvSpPr/>
            <p:nvPr/>
          </p:nvSpPr>
          <p:spPr>
            <a:xfrm>
              <a:off x="7098514" y="5925546"/>
              <a:ext cx="1136812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7156900" y="5985880"/>
              <a:ext cx="107273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아이템 사용</a:t>
              </a: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5176150" y="4350019"/>
              <a:ext cx="3166686" cy="932852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8" name="Shape 11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4694" y="1079486"/>
              <a:ext cx="2949661" cy="32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9" name="Shape 1189"/>
            <p:cNvSpPr/>
            <p:nvPr/>
          </p:nvSpPr>
          <p:spPr>
            <a:xfrm>
              <a:off x="5154139" y="4360944"/>
              <a:ext cx="3180405" cy="5177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0" name="Shape 1190"/>
            <p:cNvGrpSpPr/>
            <p:nvPr/>
          </p:nvGrpSpPr>
          <p:grpSpPr>
            <a:xfrm>
              <a:off x="5281742" y="4375890"/>
              <a:ext cx="2952613" cy="1477698"/>
              <a:chOff x="-2781300" y="3697328"/>
              <a:chExt cx="2952613" cy="1549130"/>
            </a:xfrm>
          </p:grpSpPr>
          <p:sp>
            <p:nvSpPr>
              <p:cNvPr id="1191" name="Shape 1191"/>
              <p:cNvSpPr/>
              <p:nvPr/>
            </p:nvSpPr>
            <p:spPr>
              <a:xfrm>
                <a:off x="-2781300" y="3697328"/>
                <a:ext cx="2952613" cy="1549130"/>
              </a:xfrm>
              <a:prstGeom prst="rect">
                <a:avLst/>
              </a:prstGeom>
              <a:solidFill>
                <a:srgbClr val="262626"/>
              </a:solidFill>
              <a:ln cap="flat" cmpd="sng" w="1905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92" name="Shape 1192"/>
              <p:cNvGrpSpPr/>
              <p:nvPr/>
            </p:nvGrpSpPr>
            <p:grpSpPr>
              <a:xfrm>
                <a:off x="-2692558" y="4125033"/>
                <a:ext cx="1348863" cy="449272"/>
                <a:chOff x="-2843842" y="4125033"/>
                <a:chExt cx="1500148" cy="449272"/>
              </a:xfrm>
            </p:grpSpPr>
            <p:grpSp>
              <p:nvGrpSpPr>
                <p:cNvPr id="1193" name="Shape 1193"/>
                <p:cNvGrpSpPr/>
                <p:nvPr/>
              </p:nvGrpSpPr>
              <p:grpSpPr>
                <a:xfrm>
                  <a:off x="-2843842" y="4125033"/>
                  <a:ext cx="1500148" cy="449272"/>
                  <a:chOff x="4157703" y="3205951"/>
                  <a:chExt cx="1500148" cy="449272"/>
                </a:xfrm>
              </p:grpSpPr>
              <p:sp>
                <p:nvSpPr>
                  <p:cNvPr id="1194" name="Shape 1194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5" name="Shape 1195"/>
                  <p:cNvSpPr/>
                  <p:nvPr/>
                </p:nvSpPr>
                <p:spPr>
                  <a:xfrm>
                    <a:off x="438673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1196" name="Shape 1196"/>
                  <p:cNvSpPr/>
                  <p:nvPr/>
                </p:nvSpPr>
                <p:spPr>
                  <a:xfrm>
                    <a:off x="4388726" y="33320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1197" name="Shape 1197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-2795459" y="4269951"/>
                  <a:ext cx="213185" cy="2052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98" name="Shape 119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27546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99" name="Shape 1199"/>
                <p:cNvSpPr/>
                <p:nvPr/>
              </p:nvSpPr>
              <p:spPr>
                <a:xfrm>
                  <a:off x="-2062396" y="4232983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2</a:t>
                  </a:r>
                </a:p>
              </p:txBody>
            </p:sp>
          </p:grpSp>
          <p:grpSp>
            <p:nvGrpSpPr>
              <p:cNvPr id="1200" name="Shape 1200"/>
              <p:cNvGrpSpPr/>
              <p:nvPr/>
            </p:nvGrpSpPr>
            <p:grpSpPr>
              <a:xfrm>
                <a:off x="-2692558" y="4631405"/>
                <a:ext cx="1348863" cy="446488"/>
                <a:chOff x="-2843842" y="4631405"/>
                <a:chExt cx="1500148" cy="446488"/>
              </a:xfrm>
            </p:grpSpPr>
            <p:grpSp>
              <p:nvGrpSpPr>
                <p:cNvPr id="1201" name="Shape 1201"/>
                <p:cNvGrpSpPr/>
                <p:nvPr/>
              </p:nvGrpSpPr>
              <p:grpSpPr>
                <a:xfrm>
                  <a:off x="-2843842" y="4631405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1202" name="Shape 1202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3" name="Shape 1203"/>
                  <p:cNvSpPr/>
                  <p:nvPr/>
                </p:nvSpPr>
                <p:spPr>
                  <a:xfrm>
                    <a:off x="43803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1204" name="Shape 1204"/>
                  <p:cNvSpPr/>
                  <p:nvPr/>
                </p:nvSpPr>
                <p:spPr>
                  <a:xfrm>
                    <a:off x="4388726" y="33193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1205" name="Shape 120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-2808809" y="4786814"/>
                  <a:ext cx="232504" cy="190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06" name="Shape 120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76441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07" name="Shape 1207"/>
                <p:cNvSpPr/>
                <p:nvPr/>
              </p:nvSpPr>
              <p:spPr>
                <a:xfrm>
                  <a:off x="-2075096" y="4721933"/>
                  <a:ext cx="58701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36</a:t>
                  </a:r>
                </a:p>
              </p:txBody>
            </p:sp>
          </p:grpSp>
          <p:grpSp>
            <p:nvGrpSpPr>
              <p:cNvPr id="1208" name="Shape 1208"/>
              <p:cNvGrpSpPr/>
              <p:nvPr/>
            </p:nvGrpSpPr>
            <p:grpSpPr>
              <a:xfrm>
                <a:off x="-1292038" y="4125033"/>
                <a:ext cx="1386531" cy="446488"/>
                <a:chOff x="2248139" y="4277054"/>
                <a:chExt cx="1500148" cy="446488"/>
              </a:xfrm>
            </p:grpSpPr>
            <p:grpSp>
              <p:nvGrpSpPr>
                <p:cNvPr id="1209" name="Shape 1209"/>
                <p:cNvGrpSpPr/>
                <p:nvPr/>
              </p:nvGrpSpPr>
              <p:grpSpPr>
                <a:xfrm>
                  <a:off x="2248139" y="4277054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1210" name="Shape 1210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11" name="Shape 1211"/>
                  <p:cNvSpPr/>
                  <p:nvPr/>
                </p:nvSpPr>
                <p:spPr>
                  <a:xfrm>
                    <a:off x="43930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1212" name="Shape 1212"/>
                  <p:cNvSpPr/>
                  <p:nvPr/>
                </p:nvSpPr>
                <p:spPr>
                  <a:xfrm>
                    <a:off x="4395076" y="332570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1213" name="Shape 121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275783" y="4441644"/>
                  <a:ext cx="230219" cy="189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14" name="Shape 1214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3553969" y="4427491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15" name="Shape 1215"/>
                <p:cNvSpPr/>
                <p:nvPr/>
              </p:nvSpPr>
              <p:spPr>
                <a:xfrm>
                  <a:off x="3028046" y="4385005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8</a:t>
                  </a:r>
                </a:p>
              </p:txBody>
            </p:sp>
          </p:grpSp>
          <p:grpSp>
            <p:nvGrpSpPr>
              <p:cNvPr id="1216" name="Shape 1216"/>
              <p:cNvGrpSpPr/>
              <p:nvPr/>
            </p:nvGrpSpPr>
            <p:grpSpPr>
              <a:xfrm>
                <a:off x="-1289535" y="4657907"/>
                <a:ext cx="1386531" cy="419986"/>
                <a:chOff x="2250641" y="4809928"/>
                <a:chExt cx="1500148" cy="419986"/>
              </a:xfrm>
            </p:grpSpPr>
            <p:sp>
              <p:nvSpPr>
                <p:cNvPr id="1217" name="Shape 1217"/>
                <p:cNvSpPr/>
                <p:nvPr/>
              </p:nvSpPr>
              <p:spPr>
                <a:xfrm>
                  <a:off x="2250641" y="4809928"/>
                  <a:ext cx="1500148" cy="419986"/>
                </a:xfrm>
                <a:prstGeom prst="roundRect">
                  <a:avLst>
                    <a:gd fmla="val 7223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8" name="Shape 1218"/>
                <p:cNvSpPr/>
                <p:nvPr/>
              </p:nvSpPr>
              <p:spPr>
                <a:xfrm>
                  <a:off x="2430422" y="4871053"/>
                  <a:ext cx="1220205" cy="3000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9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타운 n 레벨에 오픈!</a:t>
                  </a:r>
                </a:p>
              </p:txBody>
            </p:sp>
          </p:grpSp>
          <p:sp>
            <p:nvSpPr>
              <p:cNvPr id="1219" name="Shape 1219"/>
              <p:cNvSpPr/>
              <p:nvPr/>
            </p:nvSpPr>
            <p:spPr>
              <a:xfrm>
                <a:off x="-2180799" y="3727026"/>
                <a:ext cx="1753042" cy="29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오늘 남은 소원 횟수 : 194</a:t>
                </a:r>
              </a:p>
            </p:txBody>
          </p:sp>
          <p:cxnSp>
            <p:nvCxnSpPr>
              <p:cNvPr id="1220" name="Shape 1220"/>
              <p:cNvCxnSpPr/>
              <p:nvPr/>
            </p:nvCxnSpPr>
            <p:spPr>
              <a:xfrm>
                <a:off x="-2692558" y="4058739"/>
                <a:ext cx="2787049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1221" name="Shape 1221"/>
            <p:cNvSpPr/>
            <p:nvPr/>
          </p:nvSpPr>
          <p:spPr>
            <a:xfrm>
              <a:off x="5281742" y="1065879"/>
              <a:ext cx="2952613" cy="321862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2" name="Shape 1222"/>
            <p:cNvGrpSpPr/>
            <p:nvPr/>
          </p:nvGrpSpPr>
          <p:grpSpPr>
            <a:xfrm>
              <a:off x="6716828" y="3376769"/>
              <a:ext cx="1602475" cy="883738"/>
              <a:chOff x="6732068" y="3463451"/>
              <a:chExt cx="1602475" cy="883738"/>
            </a:xfrm>
          </p:grpSpPr>
          <p:sp>
            <p:nvSpPr>
              <p:cNvPr id="1223" name="Shape 1223"/>
              <p:cNvSpPr/>
              <p:nvPr/>
            </p:nvSpPr>
            <p:spPr>
              <a:xfrm>
                <a:off x="6732068" y="3583851"/>
                <a:ext cx="1498641" cy="763337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24" name="Shape 122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86624" y="3649846"/>
                <a:ext cx="486159" cy="48407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25" name="Shape 1225"/>
              <p:cNvGrpSpPr/>
              <p:nvPr/>
            </p:nvGrpSpPr>
            <p:grpSpPr>
              <a:xfrm>
                <a:off x="6791387" y="4156327"/>
                <a:ext cx="1371114" cy="140911"/>
                <a:chOff x="1753259" y="3436608"/>
                <a:chExt cx="1255434" cy="110577"/>
              </a:xfrm>
            </p:grpSpPr>
            <p:sp>
              <p:nvSpPr>
                <p:cNvPr id="1226" name="Shape 1226"/>
                <p:cNvSpPr/>
                <p:nvPr/>
              </p:nvSpPr>
              <p:spPr>
                <a:xfrm>
                  <a:off x="1757706" y="3438989"/>
                  <a:ext cx="518076" cy="10819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7" name="Shape 1227"/>
                <p:cNvSpPr/>
                <p:nvPr/>
              </p:nvSpPr>
              <p:spPr>
                <a:xfrm>
                  <a:off x="1753259" y="3436608"/>
                  <a:ext cx="1255434" cy="109888"/>
                </a:xfrm>
                <a:prstGeom prst="rect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28" name="Shape 1228"/>
              <p:cNvSpPr/>
              <p:nvPr/>
            </p:nvSpPr>
            <p:spPr>
              <a:xfrm>
                <a:off x="7272784" y="3612128"/>
                <a:ext cx="940753" cy="526628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Shape 1229"/>
              <p:cNvSpPr/>
              <p:nvPr/>
            </p:nvSpPr>
            <p:spPr>
              <a:xfrm>
                <a:off x="7326970" y="3646198"/>
                <a:ext cx="900098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보너스 : A 등급</a:t>
                </a:r>
              </a:p>
            </p:txBody>
          </p:sp>
          <p:pic>
            <p:nvPicPr>
              <p:cNvPr id="1230" name="Shape 123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099782" y="3463451"/>
                <a:ext cx="234760" cy="2104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1" name="Shape 1231"/>
              <p:cNvSpPr/>
              <p:nvPr/>
            </p:nvSpPr>
            <p:spPr>
              <a:xfrm>
                <a:off x="7387607" y="3861835"/>
                <a:ext cx="773738" cy="245452"/>
              </a:xfrm>
              <a:prstGeom prst="rect">
                <a:avLst/>
              </a:prstGeom>
              <a:solidFill>
                <a:srgbClr val="0C0C0C"/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 기</a:t>
                </a:r>
              </a:p>
            </p:txBody>
          </p:sp>
        </p:grpSp>
      </p:grpSp>
      <p:sp>
        <p:nvSpPr>
          <p:cNvPr id="1232" name="Shape 1232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신앙 포인트 소멸 안내 팝업 )</a:t>
            </a:r>
          </a:p>
        </p:txBody>
      </p:sp>
      <p:sp>
        <p:nvSpPr>
          <p:cNvPr id="1233" name="Shape 1233"/>
          <p:cNvSpPr/>
          <p:nvPr/>
        </p:nvSpPr>
        <p:spPr>
          <a:xfrm>
            <a:off x="640929" y="68381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4" name="Shape 1234"/>
          <p:cNvGrpSpPr/>
          <p:nvPr/>
        </p:nvGrpSpPr>
        <p:grpSpPr>
          <a:xfrm>
            <a:off x="1025772" y="2546193"/>
            <a:ext cx="2504903" cy="1330273"/>
            <a:chOff x="8034657" y="4746675"/>
            <a:chExt cx="2504903" cy="1310676"/>
          </a:xfrm>
        </p:grpSpPr>
        <p:grpSp>
          <p:nvGrpSpPr>
            <p:cNvPr id="1235" name="Shape 1235"/>
            <p:cNvGrpSpPr/>
            <p:nvPr/>
          </p:nvGrpSpPr>
          <p:grpSpPr>
            <a:xfrm>
              <a:off x="8034657" y="4746675"/>
              <a:ext cx="2504903" cy="1310676"/>
              <a:chOff x="8624674" y="4359617"/>
              <a:chExt cx="2504903" cy="1310676"/>
            </a:xfrm>
          </p:grpSpPr>
          <p:sp>
            <p:nvSpPr>
              <p:cNvPr id="1236" name="Shape 1236"/>
              <p:cNvSpPr/>
              <p:nvPr/>
            </p:nvSpPr>
            <p:spPr>
              <a:xfrm>
                <a:off x="8624674" y="4359617"/>
                <a:ext cx="2504903" cy="1310676"/>
              </a:xfrm>
              <a:prstGeom prst="rect">
                <a:avLst/>
              </a:prstGeom>
              <a:solidFill>
                <a:srgbClr val="3F3F3F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Shape 1237"/>
              <p:cNvSpPr/>
              <p:nvPr/>
            </p:nvSpPr>
            <p:spPr>
              <a:xfrm>
                <a:off x="8669542" y="4468989"/>
                <a:ext cx="2422457" cy="6368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영주님! 현재 </a:t>
                </a:r>
                <a:r>
                  <a:rPr b="1" lang="ko-KR" sz="8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A 등급 보상</a:t>
                </a: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을 받으실 수 있습니다!</a:t>
                </a:r>
                <a:br>
                  <a:rPr lang="ko-KR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1" lang="ko-KR" sz="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보상을 받게 되면, 포인트가 감소합니다!</a:t>
                </a:r>
                <a:br>
                  <a:rPr lang="ko-KR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받으시겠습니까?</a:t>
                </a:r>
              </a:p>
            </p:txBody>
          </p:sp>
          <p:sp>
            <p:nvSpPr>
              <p:cNvPr id="1238" name="Shape 1238"/>
              <p:cNvSpPr/>
              <p:nvPr/>
            </p:nvSpPr>
            <p:spPr>
              <a:xfrm>
                <a:off x="8938265" y="5205164"/>
                <a:ext cx="772817" cy="329392"/>
              </a:xfrm>
              <a:prstGeom prst="rect">
                <a:avLst/>
              </a:prstGeom>
              <a:solidFill>
                <a:srgbClr val="C7C7C7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Shape 1239"/>
              <p:cNvSpPr/>
              <p:nvPr/>
            </p:nvSpPr>
            <p:spPr>
              <a:xfrm>
                <a:off x="9059217" y="5205167"/>
                <a:ext cx="530915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받  기</a:t>
                </a:r>
              </a:p>
            </p:txBody>
          </p:sp>
        </p:grpSp>
        <p:sp>
          <p:nvSpPr>
            <p:cNvPr id="1240" name="Shape 1240"/>
            <p:cNvSpPr/>
            <p:nvPr/>
          </p:nvSpPr>
          <p:spPr>
            <a:xfrm>
              <a:off x="9472199" y="5601748"/>
              <a:ext cx="772817" cy="329392"/>
            </a:xfrm>
            <a:prstGeom prst="rect">
              <a:avLst/>
            </a:prstGeom>
            <a:solidFill>
              <a:srgbClr val="C7C7C7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9593150" y="5601751"/>
              <a:ext cx="530915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취  소</a:t>
              </a:r>
            </a:p>
          </p:txBody>
        </p:sp>
      </p:grpSp>
      <p:sp>
        <p:nvSpPr>
          <p:cNvPr id="1242" name="Shape 1242"/>
          <p:cNvSpPr/>
          <p:nvPr/>
        </p:nvSpPr>
        <p:spPr>
          <a:xfrm>
            <a:off x="4043407" y="706691"/>
            <a:ext cx="2343179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 설명</a:t>
            </a:r>
          </a:p>
        </p:txBody>
      </p:sp>
      <p:sp>
        <p:nvSpPr>
          <p:cNvPr id="1243" name="Shape 1243"/>
          <p:cNvSpPr/>
          <p:nvPr/>
        </p:nvSpPr>
        <p:spPr>
          <a:xfrm>
            <a:off x="4126535" y="1061701"/>
            <a:ext cx="2897364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현재 어떤 보상을 받을 수 있는지 표시합니다.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팝업 이외의 화면을 터치하면 팝업을 닫습니다.</a:t>
            </a:r>
          </a:p>
        </p:txBody>
      </p:sp>
      <p:cxnSp>
        <p:nvCxnSpPr>
          <p:cNvPr id="1244" name="Shape 1244"/>
          <p:cNvCxnSpPr>
            <a:stCxn id="1243" idx="1"/>
            <a:endCxn id="1236" idx="3"/>
          </p:cNvCxnSpPr>
          <p:nvPr/>
        </p:nvCxnSpPr>
        <p:spPr>
          <a:xfrm flipH="1">
            <a:off x="3530735" y="1315617"/>
            <a:ext cx="595800" cy="1895700"/>
          </a:xfrm>
          <a:prstGeom prst="bentConnector3">
            <a:avLst>
              <a:gd fmla="val 32419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45" name="Shape 1245"/>
          <p:cNvSpPr/>
          <p:nvPr/>
        </p:nvSpPr>
        <p:spPr>
          <a:xfrm>
            <a:off x="4043407" y="3839144"/>
            <a:ext cx="2343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받기 / 취소 아이콘</a:t>
            </a:r>
          </a:p>
        </p:txBody>
      </p:sp>
      <p:sp>
        <p:nvSpPr>
          <p:cNvPr id="1246" name="Shape 1246"/>
          <p:cNvSpPr/>
          <p:nvPr/>
        </p:nvSpPr>
        <p:spPr>
          <a:xfrm>
            <a:off x="4140196" y="4181971"/>
            <a:ext cx="3547865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받기를 누르면, 즉시 신앙 포인트가 소멸하고 보상을 받습니다.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취소를 누르면 팝업창을 닫습니다.</a:t>
            </a:r>
          </a:p>
        </p:txBody>
      </p:sp>
      <p:cxnSp>
        <p:nvCxnSpPr>
          <p:cNvPr id="1247" name="Shape 1247"/>
          <p:cNvCxnSpPr>
            <a:stCxn id="1245" idx="1"/>
            <a:endCxn id="1238" idx="2"/>
          </p:cNvCxnSpPr>
          <p:nvPr/>
        </p:nvCxnSpPr>
        <p:spPr>
          <a:xfrm rot="10800000">
            <a:off x="1725907" y="3738810"/>
            <a:ext cx="2317500" cy="2850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48" name="Shape 1248"/>
          <p:cNvCxnSpPr>
            <a:stCxn id="1245" idx="1"/>
            <a:endCxn id="1240" idx="2"/>
          </p:cNvCxnSpPr>
          <p:nvPr/>
        </p:nvCxnSpPr>
        <p:spPr>
          <a:xfrm rot="10800000">
            <a:off x="2849707" y="3748410"/>
            <a:ext cx="1193700" cy="2754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신앙 보너스 보상 품목 안내 팝업 )</a:t>
            </a:r>
          </a:p>
        </p:txBody>
      </p:sp>
      <p:grpSp>
        <p:nvGrpSpPr>
          <p:cNvPr id="1254" name="Shape 1254"/>
          <p:cNvGrpSpPr/>
          <p:nvPr/>
        </p:nvGrpSpPr>
        <p:grpSpPr>
          <a:xfrm>
            <a:off x="631816" y="713494"/>
            <a:ext cx="3205475" cy="5688815"/>
            <a:chOff x="631816" y="713494"/>
            <a:chExt cx="3205475" cy="5688815"/>
          </a:xfrm>
        </p:grpSpPr>
        <p:grpSp>
          <p:nvGrpSpPr>
            <p:cNvPr id="1255" name="Shape 1255"/>
            <p:cNvGrpSpPr/>
            <p:nvPr/>
          </p:nvGrpSpPr>
          <p:grpSpPr>
            <a:xfrm>
              <a:off x="631816" y="713494"/>
              <a:ext cx="3205475" cy="5688815"/>
              <a:chOff x="4091026" y="791268"/>
              <a:chExt cx="3205475" cy="5688815"/>
            </a:xfrm>
          </p:grpSpPr>
          <p:pic>
            <p:nvPicPr>
              <p:cNvPr id="1256" name="Shape 125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91026" y="791268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7" name="Shape 1257"/>
              <p:cNvSpPr/>
              <p:nvPr/>
            </p:nvSpPr>
            <p:spPr>
              <a:xfrm>
                <a:off x="4093957" y="791268"/>
                <a:ext cx="3165195" cy="5688815"/>
              </a:xfrm>
              <a:prstGeom prst="rect">
                <a:avLst/>
              </a:prstGeom>
              <a:solidFill>
                <a:schemeClr val="dk1">
                  <a:alpha val="21960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Shape 1258"/>
              <p:cNvSpPr/>
              <p:nvPr/>
            </p:nvSpPr>
            <p:spPr>
              <a:xfrm>
                <a:off x="4489869" y="819114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59" name="Shape 12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54207" y="85665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0" name="Shape 12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7628" y="868780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1" name="Shape 126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60139" y="86598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2" name="Shape 126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95601" y="856654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3" name="Shape 1263"/>
              <p:cNvSpPr/>
              <p:nvPr/>
            </p:nvSpPr>
            <p:spPr>
              <a:xfrm>
                <a:off x="4728873" y="858371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264" name="Shape 1264"/>
              <p:cNvSpPr/>
              <p:nvPr/>
            </p:nvSpPr>
            <p:spPr>
              <a:xfrm>
                <a:off x="5385123" y="85215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265" name="Shape 1265"/>
              <p:cNvSpPr/>
              <p:nvPr/>
            </p:nvSpPr>
            <p:spPr>
              <a:xfrm>
                <a:off x="6088030" y="864588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266" name="Shape 1266"/>
              <p:cNvSpPr/>
              <p:nvPr/>
            </p:nvSpPr>
            <p:spPr>
              <a:xfrm>
                <a:off x="6781617" y="849037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grpSp>
            <p:nvGrpSpPr>
              <p:cNvPr id="1267" name="Shape 1267"/>
              <p:cNvGrpSpPr/>
              <p:nvPr/>
            </p:nvGrpSpPr>
            <p:grpSpPr>
              <a:xfrm>
                <a:off x="4159309" y="5973311"/>
                <a:ext cx="569563" cy="438195"/>
                <a:chOff x="4489398" y="5962294"/>
                <a:chExt cx="522334" cy="381706"/>
              </a:xfrm>
            </p:grpSpPr>
            <p:sp>
              <p:nvSpPr>
                <p:cNvPr id="1268" name="Shape 1268"/>
                <p:cNvSpPr/>
                <p:nvPr/>
              </p:nvSpPr>
              <p:spPr>
                <a:xfrm>
                  <a:off x="4489398" y="5962294"/>
                  <a:ext cx="522334" cy="381706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 cap="flat" cmpd="sng" w="19050">
                  <a:solidFill>
                    <a:srgbClr val="FFF2CC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ctr" dir="5400000" dist="19050">
                    <a:srgbClr val="000000">
                      <a:alpha val="62745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9" name="Shape 1269"/>
                <p:cNvSpPr/>
                <p:nvPr/>
              </p:nvSpPr>
              <p:spPr>
                <a:xfrm rot="10800000">
                  <a:off x="4572768" y="6054670"/>
                  <a:ext cx="336929" cy="205366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70" name="Shape 1270"/>
              <p:cNvSpPr/>
              <p:nvPr/>
            </p:nvSpPr>
            <p:spPr>
              <a:xfrm>
                <a:off x="6208453" y="6038737"/>
                <a:ext cx="85472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상세 정보</a:t>
                </a:r>
              </a:p>
            </p:txBody>
          </p:sp>
        </p:grpSp>
        <p:sp>
          <p:nvSpPr>
            <p:cNvPr id="1271" name="Shape 1271"/>
            <p:cNvSpPr/>
            <p:nvPr/>
          </p:nvSpPr>
          <p:spPr>
            <a:xfrm>
              <a:off x="1390608" y="3771101"/>
              <a:ext cx="1689885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오늘 남은 소원 횟수 : 194</a:t>
              </a:r>
            </a:p>
          </p:txBody>
        </p:sp>
        <p:grpSp>
          <p:nvGrpSpPr>
            <p:cNvPr id="1272" name="Shape 1272"/>
            <p:cNvGrpSpPr/>
            <p:nvPr/>
          </p:nvGrpSpPr>
          <p:grpSpPr>
            <a:xfrm>
              <a:off x="696335" y="4277054"/>
              <a:ext cx="1500148" cy="449272"/>
              <a:chOff x="4157703" y="3205951"/>
              <a:chExt cx="1500148" cy="449272"/>
            </a:xfrm>
          </p:grpSpPr>
          <p:sp>
            <p:nvSpPr>
              <p:cNvPr id="1273" name="Shape 1273"/>
              <p:cNvSpPr/>
              <p:nvPr/>
            </p:nvSpPr>
            <p:spPr>
              <a:xfrm>
                <a:off x="4157703" y="3232453"/>
                <a:ext cx="1500148" cy="419986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Shape 1274"/>
              <p:cNvSpPr/>
              <p:nvPr/>
            </p:nvSpPr>
            <p:spPr>
              <a:xfrm>
                <a:off x="4386730" y="3205951"/>
                <a:ext cx="575799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소원 빌기</a:t>
                </a:r>
              </a:p>
            </p:txBody>
          </p:sp>
          <p:sp>
            <p:nvSpPr>
              <p:cNvPr id="1275" name="Shape 1275"/>
              <p:cNvSpPr/>
              <p:nvPr/>
            </p:nvSpPr>
            <p:spPr>
              <a:xfrm>
                <a:off x="4388726" y="3332058"/>
                <a:ext cx="587019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11,000</a:t>
                </a:r>
              </a:p>
            </p:txBody>
          </p:sp>
        </p:grpSp>
        <p:pic>
          <p:nvPicPr>
            <p:cNvPr id="1276" name="Shape 12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4718" y="4421971"/>
              <a:ext cx="213185" cy="2052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7" name="Shape 1277"/>
            <p:cNvGrpSpPr/>
            <p:nvPr/>
          </p:nvGrpSpPr>
          <p:grpSpPr>
            <a:xfrm>
              <a:off x="2248139" y="4277054"/>
              <a:ext cx="1500148" cy="446488"/>
              <a:chOff x="4157703" y="3205951"/>
              <a:chExt cx="1500148" cy="446488"/>
            </a:xfrm>
          </p:grpSpPr>
          <p:sp>
            <p:nvSpPr>
              <p:cNvPr id="1278" name="Shape 1278"/>
              <p:cNvSpPr/>
              <p:nvPr/>
            </p:nvSpPr>
            <p:spPr>
              <a:xfrm>
                <a:off x="4157703" y="3232453"/>
                <a:ext cx="1500148" cy="419986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Shape 1279"/>
              <p:cNvSpPr/>
              <p:nvPr/>
            </p:nvSpPr>
            <p:spPr>
              <a:xfrm>
                <a:off x="4393080" y="3205951"/>
                <a:ext cx="575799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소원 빌기</a:t>
                </a:r>
              </a:p>
            </p:txBody>
          </p:sp>
          <p:sp>
            <p:nvSpPr>
              <p:cNvPr id="1280" name="Shape 1280"/>
              <p:cNvSpPr/>
              <p:nvPr/>
            </p:nvSpPr>
            <p:spPr>
              <a:xfrm>
                <a:off x="4395076" y="3325708"/>
                <a:ext cx="587019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11,000</a:t>
                </a:r>
              </a:p>
            </p:txBody>
          </p:sp>
        </p:grpSp>
        <p:grpSp>
          <p:nvGrpSpPr>
            <p:cNvPr id="1281" name="Shape 1281"/>
            <p:cNvGrpSpPr/>
            <p:nvPr/>
          </p:nvGrpSpPr>
          <p:grpSpPr>
            <a:xfrm>
              <a:off x="696335" y="4783426"/>
              <a:ext cx="1500148" cy="446488"/>
              <a:chOff x="4157703" y="3205951"/>
              <a:chExt cx="1500148" cy="446488"/>
            </a:xfrm>
          </p:grpSpPr>
          <p:sp>
            <p:nvSpPr>
              <p:cNvPr id="1282" name="Shape 1282"/>
              <p:cNvSpPr/>
              <p:nvPr/>
            </p:nvSpPr>
            <p:spPr>
              <a:xfrm>
                <a:off x="4157703" y="3232453"/>
                <a:ext cx="1500148" cy="419986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Shape 1283"/>
              <p:cNvSpPr/>
              <p:nvPr/>
            </p:nvSpPr>
            <p:spPr>
              <a:xfrm>
                <a:off x="4380380" y="3205951"/>
                <a:ext cx="575799" cy="233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소원 빌기</a:t>
                </a:r>
              </a:p>
            </p:txBody>
          </p:sp>
          <p:sp>
            <p:nvSpPr>
              <p:cNvPr id="1284" name="Shape 1284"/>
              <p:cNvSpPr/>
              <p:nvPr/>
            </p:nvSpPr>
            <p:spPr>
              <a:xfrm>
                <a:off x="4388726" y="3319358"/>
                <a:ext cx="587019" cy="323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11,000</a:t>
                </a:r>
              </a:p>
            </p:txBody>
          </p:sp>
        </p:grpSp>
        <p:sp>
          <p:nvSpPr>
            <p:cNvPr id="1285" name="Shape 1285"/>
            <p:cNvSpPr/>
            <p:nvPr/>
          </p:nvSpPr>
          <p:spPr>
            <a:xfrm>
              <a:off x="2250641" y="4809928"/>
              <a:ext cx="1500148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6" name="Shape 12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75783" y="4441644"/>
              <a:ext cx="230219" cy="189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Shape 12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1368" y="4938835"/>
              <a:ext cx="232504" cy="190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Shape 12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004568" y="4427491"/>
              <a:ext cx="161403" cy="154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9" name="Shape 1289"/>
            <p:cNvSpPr/>
            <p:nvPr/>
          </p:nvSpPr>
          <p:spPr>
            <a:xfrm>
              <a:off x="1509562" y="4385005"/>
              <a:ext cx="56778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소비 :   2</a:t>
              </a:r>
            </a:p>
          </p:txBody>
        </p:sp>
        <p:pic>
          <p:nvPicPr>
            <p:cNvPr id="1290" name="Shape 129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004568" y="4916441"/>
              <a:ext cx="161403" cy="154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1" name="Shape 1291"/>
            <p:cNvSpPr/>
            <p:nvPr/>
          </p:nvSpPr>
          <p:spPr>
            <a:xfrm>
              <a:off x="1496862" y="4873955"/>
              <a:ext cx="58701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소비 :  36</a:t>
              </a:r>
            </a:p>
          </p:txBody>
        </p:sp>
        <p:pic>
          <p:nvPicPr>
            <p:cNvPr id="1292" name="Shape 129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53969" y="4427491"/>
              <a:ext cx="161403" cy="154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3" name="Shape 1293"/>
            <p:cNvSpPr/>
            <p:nvPr/>
          </p:nvSpPr>
          <p:spPr>
            <a:xfrm>
              <a:off x="3058961" y="4385005"/>
              <a:ext cx="56778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소비 :   8</a:t>
              </a: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430422" y="4871053"/>
              <a:ext cx="1220205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타운 n 레벨에 오픈!</a:t>
              </a: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628677" y="5904642"/>
              <a:ext cx="1136812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677827" y="5964976"/>
              <a:ext cx="107273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아이템 사용</a:t>
              </a: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631816" y="2259263"/>
              <a:ext cx="3165721" cy="1393947"/>
            </a:xfrm>
            <a:prstGeom prst="rect">
              <a:avLst/>
            </a:prstGeom>
            <a:solidFill>
              <a:srgbClr val="0C0C0C">
                <a:alpha val="6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8" name="Shape 1298"/>
            <p:cNvGrpSpPr/>
            <p:nvPr/>
          </p:nvGrpSpPr>
          <p:grpSpPr>
            <a:xfrm>
              <a:off x="3216165" y="3412731"/>
              <a:ext cx="481421" cy="276998"/>
              <a:chOff x="3323921" y="3435080"/>
              <a:chExt cx="419518" cy="208823"/>
            </a:xfrm>
          </p:grpSpPr>
          <p:sp>
            <p:nvSpPr>
              <p:cNvPr id="1299" name="Shape 1299"/>
              <p:cNvSpPr/>
              <p:nvPr/>
            </p:nvSpPr>
            <p:spPr>
              <a:xfrm>
                <a:off x="3325760" y="3467853"/>
                <a:ext cx="386403" cy="150201"/>
              </a:xfrm>
              <a:prstGeom prst="roundRect">
                <a:avLst>
                  <a:gd fmla="val 7223" name="adj"/>
                </a:avLst>
              </a:prstGeom>
              <a:solidFill>
                <a:srgbClr val="262626"/>
              </a:solidFill>
              <a:ln cap="flat" cmpd="sng" w="1905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Shape 1300"/>
              <p:cNvSpPr/>
              <p:nvPr/>
            </p:nvSpPr>
            <p:spPr>
              <a:xfrm>
                <a:off x="3323921" y="3435080"/>
                <a:ext cx="419518" cy="208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교  환</a:t>
                </a:r>
              </a:p>
            </p:txBody>
          </p:sp>
        </p:grpSp>
        <p:sp>
          <p:nvSpPr>
            <p:cNvPr id="1301" name="Shape 1301"/>
            <p:cNvSpPr/>
            <p:nvPr/>
          </p:nvSpPr>
          <p:spPr>
            <a:xfrm>
              <a:off x="1958091" y="3295003"/>
              <a:ext cx="976644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신앙 보너스 A 등급</a:t>
              </a:r>
            </a:p>
          </p:txBody>
        </p:sp>
        <p:pic>
          <p:nvPicPr>
            <p:cNvPr id="1302" name="Shape 130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273531" y="3056850"/>
              <a:ext cx="354952" cy="3534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03" name="Shape 1303"/>
            <p:cNvGrpSpPr/>
            <p:nvPr/>
          </p:nvGrpSpPr>
          <p:grpSpPr>
            <a:xfrm>
              <a:off x="1721509" y="3506411"/>
              <a:ext cx="1422196" cy="105021"/>
              <a:chOff x="1753259" y="3436608"/>
              <a:chExt cx="1255434" cy="110577"/>
            </a:xfrm>
          </p:grpSpPr>
          <p:sp>
            <p:nvSpPr>
              <p:cNvPr id="1304" name="Shape 1304"/>
              <p:cNvSpPr/>
              <p:nvPr/>
            </p:nvSpPr>
            <p:spPr>
              <a:xfrm>
                <a:off x="1757706" y="3438989"/>
                <a:ext cx="518076" cy="10819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1753259" y="3436608"/>
                <a:ext cx="1255434" cy="109888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06" name="Shape 130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7191" y="2305761"/>
              <a:ext cx="942369" cy="1319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" name="Shape 130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188191" y="2977483"/>
              <a:ext cx="183364" cy="164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8" name="Shape 1308"/>
            <p:cNvSpPr/>
            <p:nvPr/>
          </p:nvSpPr>
          <p:spPr>
            <a:xfrm>
              <a:off x="1736391" y="2256496"/>
              <a:ext cx="1986249" cy="589735"/>
            </a:xfrm>
            <a:prstGeom prst="wedgeRoundRectCallout">
              <a:avLst>
                <a:gd fmla="val -62684" name="adj1"/>
                <a:gd fmla="val -1471" name="adj2"/>
                <a:gd fmla="val 16667" name="adj3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1933052" y="2325027"/>
              <a:ext cx="1572865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아, 오셨군요.</a:t>
              </a: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오늘은 어떤 소원을 원하시죠?</a:t>
              </a:r>
            </a:p>
          </p:txBody>
        </p:sp>
      </p:grpSp>
      <p:grpSp>
        <p:nvGrpSpPr>
          <p:cNvPr id="1310" name="Shape 1310"/>
          <p:cNvGrpSpPr/>
          <p:nvPr/>
        </p:nvGrpSpPr>
        <p:grpSpPr>
          <a:xfrm>
            <a:off x="742069" y="1390890"/>
            <a:ext cx="2995656" cy="3341689"/>
            <a:chOff x="5639182" y="1240082"/>
            <a:chExt cx="2995656" cy="3341689"/>
          </a:xfrm>
        </p:grpSpPr>
        <p:sp>
          <p:nvSpPr>
            <p:cNvPr id="1311" name="Shape 1311"/>
            <p:cNvSpPr/>
            <p:nvPr/>
          </p:nvSpPr>
          <p:spPr>
            <a:xfrm>
              <a:off x="5639182" y="1240082"/>
              <a:ext cx="2984145" cy="3341689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228787" y="1297212"/>
              <a:ext cx="1890631" cy="346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신앙 보너스 보상 목록</a:t>
              </a: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5770239" y="1665971"/>
              <a:ext cx="2734345" cy="158468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4" name="Shape 131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936830" y="2040750"/>
              <a:ext cx="279881" cy="271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5" name="Shape 131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940503" y="2331391"/>
              <a:ext cx="274394" cy="249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" name="Shape 131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46012" y="1780175"/>
              <a:ext cx="266161" cy="26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7" name="Shape 1317"/>
            <p:cNvSpPr/>
            <p:nvPr/>
          </p:nvSpPr>
          <p:spPr>
            <a:xfrm>
              <a:off x="6264248" y="1759953"/>
              <a:ext cx="225474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병사 모집 가속 1시간   x 10</a:t>
              </a:r>
            </a:p>
          </p:txBody>
        </p:sp>
        <p:pic>
          <p:nvPicPr>
            <p:cNvPr id="1318" name="Shape 13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71219" y="2629115"/>
              <a:ext cx="189756" cy="1813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9" name="Shape 1319"/>
            <p:cNvSpPr/>
            <p:nvPr/>
          </p:nvSpPr>
          <p:spPr>
            <a:xfrm>
              <a:off x="6264248" y="2048878"/>
              <a:ext cx="225474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병사 회복 모집 가속 1시간   x 20</a:t>
              </a: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6264248" y="2318753"/>
              <a:ext cx="225474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철광석 500   x 50</a:t>
              </a: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6264248" y="2607678"/>
              <a:ext cx="2254741" cy="253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크라운   x 200</a:t>
              </a:r>
            </a:p>
          </p:txBody>
        </p:sp>
        <p:pic>
          <p:nvPicPr>
            <p:cNvPr id="1322" name="Shape 13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65062" y="2921839"/>
              <a:ext cx="248539" cy="204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3" name="Shape 1323"/>
            <p:cNvSpPr/>
            <p:nvPr/>
          </p:nvSpPr>
          <p:spPr>
            <a:xfrm>
              <a:off x="6264248" y="2883903"/>
              <a:ext cx="225474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목재 10,000  x 100</a:t>
              </a:r>
            </a:p>
          </p:txBody>
        </p:sp>
        <p:grpSp>
          <p:nvGrpSpPr>
            <p:cNvPr id="1324" name="Shape 1324"/>
            <p:cNvGrpSpPr/>
            <p:nvPr/>
          </p:nvGrpSpPr>
          <p:grpSpPr>
            <a:xfrm>
              <a:off x="6761341" y="4173899"/>
              <a:ext cx="702224" cy="299303"/>
              <a:chOff x="1783181" y="4572944"/>
              <a:chExt cx="772817" cy="329392"/>
            </a:xfrm>
          </p:grpSpPr>
          <p:sp>
            <p:nvSpPr>
              <p:cNvPr id="1325" name="Shape 1325"/>
              <p:cNvSpPr/>
              <p:nvPr/>
            </p:nvSpPr>
            <p:spPr>
              <a:xfrm>
                <a:off x="1783181" y="4572944"/>
                <a:ext cx="772817" cy="329392"/>
              </a:xfrm>
              <a:prstGeom prst="rect">
                <a:avLst/>
              </a:prstGeom>
              <a:solidFill>
                <a:srgbClr val="C7C7C7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Shape 1326"/>
              <p:cNvSpPr/>
              <p:nvPr/>
            </p:nvSpPr>
            <p:spPr>
              <a:xfrm>
                <a:off x="1898809" y="4604269"/>
                <a:ext cx="535723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확   인</a:t>
                </a:r>
              </a:p>
            </p:txBody>
          </p:sp>
        </p:grpSp>
        <p:sp>
          <p:nvSpPr>
            <p:cNvPr id="1327" name="Shape 1327"/>
            <p:cNvSpPr/>
            <p:nvPr/>
          </p:nvSpPr>
          <p:spPr>
            <a:xfrm>
              <a:off x="6499819" y="3316707"/>
              <a:ext cx="1297739" cy="346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마일리지 A 등급</a:t>
              </a: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8197829" y="3352962"/>
              <a:ext cx="279072" cy="254496"/>
            </a:xfrm>
            <a:prstGeom prst="chevron">
              <a:avLst>
                <a:gd fmla="val 38591" name="adj"/>
              </a:avLst>
            </a:prstGeom>
            <a:solidFill>
              <a:schemeClr val="accent5"/>
            </a:solidFill>
            <a:ln cap="flat" cmpd="sng" w="12700">
              <a:solidFill>
                <a:srgbClr val="31538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 rot="10800000">
              <a:off x="5844035" y="3342872"/>
              <a:ext cx="279072" cy="254496"/>
            </a:xfrm>
            <a:prstGeom prst="chevron">
              <a:avLst>
                <a:gd fmla="val 38591" name="adj"/>
              </a:avLst>
            </a:prstGeom>
            <a:solidFill>
              <a:schemeClr val="accent5"/>
            </a:solidFill>
            <a:ln cap="flat" cmpd="sng" w="12700">
              <a:solidFill>
                <a:srgbClr val="31538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5662541" y="3659607"/>
              <a:ext cx="2972297" cy="253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※ 마일리지 보너스는 하루에 한 번만 받을 수 있습니다.</a:t>
              </a:r>
            </a:p>
          </p:txBody>
        </p:sp>
      </p:grpSp>
      <p:sp>
        <p:nvSpPr>
          <p:cNvPr id="1331" name="Shape 1331"/>
          <p:cNvSpPr/>
          <p:nvPr/>
        </p:nvSpPr>
        <p:spPr>
          <a:xfrm>
            <a:off x="4379069" y="1856055"/>
            <a:ext cx="356176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스크롤 기능을 넣어 보상 목록을 볼 수 있도록 한다.</a:t>
            </a:r>
          </a:p>
        </p:txBody>
      </p:sp>
      <p:cxnSp>
        <p:nvCxnSpPr>
          <p:cNvPr id="1332" name="Shape 1332"/>
          <p:cNvCxnSpPr>
            <a:stCxn id="1331" idx="1"/>
          </p:cNvCxnSpPr>
          <p:nvPr/>
        </p:nvCxnSpPr>
        <p:spPr>
          <a:xfrm flipH="1">
            <a:off x="3414869" y="2029179"/>
            <a:ext cx="964200" cy="1551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33" name="Shape 1333"/>
          <p:cNvSpPr/>
          <p:nvPr/>
        </p:nvSpPr>
        <p:spPr>
          <a:xfrm>
            <a:off x="3322407" y="1883739"/>
            <a:ext cx="161925" cy="145178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Shape 1334"/>
          <p:cNvSpPr/>
          <p:nvPr/>
        </p:nvSpPr>
        <p:spPr>
          <a:xfrm>
            <a:off x="4379069" y="2939578"/>
            <a:ext cx="462205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버튼을 눌러 S, A, B, C 등급까지 볼 수 있게 한다.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가장 처음 보여지는 기본 값은 자신이 현재 가지고 있는 신앙 보너스의 등급.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만약 기본 값이 F 등급이라면, C 등급 화면을 보여준다.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왼쪽은 높은 등급, 오른쪽은 낮은 등급으로 한다.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S등급을 보고 있을 때, 왼쪽 버튼은 화면에서 사라진다.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C등급을 보고 있을 때, 오른쪽 버튼은 화면에서 사라진다.</a:t>
            </a:r>
          </a:p>
        </p:txBody>
      </p:sp>
      <p:sp>
        <p:nvSpPr>
          <p:cNvPr id="1335" name="Shape 1335"/>
          <p:cNvSpPr/>
          <p:nvPr/>
        </p:nvSpPr>
        <p:spPr>
          <a:xfrm>
            <a:off x="4379069" y="4884885"/>
            <a:ext cx="356176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 버튼을 누르면 팝업창이 닫힌다.</a:t>
            </a:r>
          </a:p>
        </p:txBody>
      </p:sp>
      <p:cxnSp>
        <p:nvCxnSpPr>
          <p:cNvPr id="1336" name="Shape 1336"/>
          <p:cNvCxnSpPr>
            <a:stCxn id="1334" idx="1"/>
            <a:endCxn id="1328" idx="3"/>
          </p:cNvCxnSpPr>
          <p:nvPr/>
        </p:nvCxnSpPr>
        <p:spPr>
          <a:xfrm rot="10800000">
            <a:off x="3579869" y="3630876"/>
            <a:ext cx="799200" cy="12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37" name="Shape 1337"/>
          <p:cNvCxnSpPr>
            <a:stCxn id="1335" idx="1"/>
            <a:endCxn id="1325" idx="3"/>
          </p:cNvCxnSpPr>
          <p:nvPr/>
        </p:nvCxnSpPr>
        <p:spPr>
          <a:xfrm rot="10800000">
            <a:off x="2566469" y="4474210"/>
            <a:ext cx="1812600" cy="5838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타운 화면 )</a:t>
            </a:r>
          </a:p>
        </p:txBody>
      </p:sp>
      <p:pic>
        <p:nvPicPr>
          <p:cNvPr id="1343" name="Shape 1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854" y="818843"/>
            <a:ext cx="2323542" cy="261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Shape 1344"/>
          <p:cNvSpPr/>
          <p:nvPr/>
        </p:nvSpPr>
        <p:spPr>
          <a:xfrm>
            <a:off x="3074143" y="818843"/>
            <a:ext cx="5412630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타운 내 화면에서의 여신의 샘입니다.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소원이 </a:t>
            </a:r>
            <a:r>
              <a:rPr b="1" lang="ko-KR" sz="11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없는</a:t>
            </a: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경우의 모습입니다.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무료소원은 일일 무료소원, 아이템으로 만든 무료소원을 모두 포함합니다. )</a:t>
            </a:r>
          </a:p>
        </p:txBody>
      </p:sp>
      <p:pic>
        <p:nvPicPr>
          <p:cNvPr id="1345" name="Shape 1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854" y="3762069"/>
            <a:ext cx="2323542" cy="261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Shape 1346"/>
          <p:cNvSpPr/>
          <p:nvPr/>
        </p:nvSpPr>
        <p:spPr>
          <a:xfrm>
            <a:off x="3074143" y="3762069"/>
            <a:ext cx="5412630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타운 내 화면에서의 여신의 샘입니다.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소원이 </a:t>
            </a:r>
            <a:r>
              <a:rPr b="1" lang="ko-KR" sz="11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있는</a:t>
            </a: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경우의 모습입니다.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유저가 자신이 사용하지 않은 무료 소원이 있는 경우, 알아보기 쉽게 여신의 샘 오브젝트 위쪽에 무료 소원 아이콘을 띄워줍니다.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무료소원은 일일 무료소원, 아이템으로 만든 무료소원을 모두 포함합니다. )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소원 아이콘을 클릭하면, 바로 소원 기능화면으로 이동합니다.</a:t>
            </a:r>
          </a:p>
        </p:txBody>
      </p:sp>
      <p:sp>
        <p:nvSpPr>
          <p:cNvPr id="1347" name="Shape 1347"/>
          <p:cNvSpPr/>
          <p:nvPr/>
        </p:nvSpPr>
        <p:spPr>
          <a:xfrm>
            <a:off x="1411512" y="4162357"/>
            <a:ext cx="659972" cy="623467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Shape 1348"/>
          <p:cNvSpPr/>
          <p:nvPr/>
        </p:nvSpPr>
        <p:spPr>
          <a:xfrm>
            <a:off x="1403411" y="4533725"/>
            <a:ext cx="6775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 료</a:t>
            </a:r>
          </a:p>
        </p:txBody>
      </p:sp>
      <p:pic>
        <p:nvPicPr>
          <p:cNvPr id="1349" name="Shape 13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9266" y="4166055"/>
            <a:ext cx="392061" cy="40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클릭 처리 )</a:t>
            </a:r>
          </a:p>
        </p:txBody>
      </p:sp>
      <p:sp>
        <p:nvSpPr>
          <p:cNvPr id="1355" name="Shape 1355"/>
          <p:cNvSpPr/>
          <p:nvPr/>
        </p:nvSpPr>
        <p:spPr>
          <a:xfrm>
            <a:off x="3569444" y="944148"/>
            <a:ext cx="3561762" cy="1361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여신의 샘 클릭 시 나오는 정보입니다.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: 세부 정보 화면으로 이동합니다.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: 업그레이드 화면으로 이동합니다.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: 소원 기능 화면으로 이동합니다.</a:t>
            </a:r>
          </a:p>
        </p:txBody>
      </p:sp>
      <p:pic>
        <p:nvPicPr>
          <p:cNvPr id="1356" name="Shape 1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687" y="944148"/>
            <a:ext cx="2879938" cy="2198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7" name="Shape 1357"/>
          <p:cNvGrpSpPr/>
          <p:nvPr/>
        </p:nvGrpSpPr>
        <p:grpSpPr>
          <a:xfrm>
            <a:off x="786108" y="2213934"/>
            <a:ext cx="2452991" cy="958957"/>
            <a:chOff x="5029200" y="3328253"/>
            <a:chExt cx="2452991" cy="958957"/>
          </a:xfrm>
        </p:grpSpPr>
        <p:sp>
          <p:nvSpPr>
            <p:cNvPr id="1358" name="Shape 1358"/>
            <p:cNvSpPr/>
            <p:nvPr/>
          </p:nvSpPr>
          <p:spPr>
            <a:xfrm rot="-5400000">
              <a:off x="5835670" y="2623048"/>
              <a:ext cx="840050" cy="2452991"/>
            </a:xfrm>
            <a:prstGeom prst="moon">
              <a:avLst>
                <a:gd fmla="val 75970" name="adj"/>
              </a:avLst>
            </a:pr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5177910" y="3394928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6024519" y="3665466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6897785" y="3328253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6948911" y="3700339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소원</a:t>
              </a:r>
            </a:p>
          </p:txBody>
        </p:sp>
        <p:sp>
          <p:nvSpPr>
            <p:cNvPr id="1363" name="Shape 1363"/>
            <p:cNvSpPr/>
            <p:nvPr/>
          </p:nvSpPr>
          <p:spPr>
            <a:xfrm rot="-5400000">
              <a:off x="6079815" y="3712119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4" name="Shape 13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23832" y="3374678"/>
              <a:ext cx="606924" cy="541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Shape 13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66846" y="3348525"/>
              <a:ext cx="392061" cy="405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6" name="Shape 1366"/>
            <p:cNvSpPr/>
            <p:nvPr/>
          </p:nvSpPr>
          <p:spPr>
            <a:xfrm>
              <a:off x="5112212" y="3735892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5909230" y="4056378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</p:grpSp>
      <p:grpSp>
        <p:nvGrpSpPr>
          <p:cNvPr id="1368" name="Shape 1368"/>
          <p:cNvGrpSpPr/>
          <p:nvPr/>
        </p:nvGrpSpPr>
        <p:grpSpPr>
          <a:xfrm>
            <a:off x="1478476" y="1041303"/>
            <a:ext cx="1011103" cy="246415"/>
            <a:chOff x="5166739" y="3467855"/>
            <a:chExt cx="1011103" cy="246415"/>
          </a:xfrm>
        </p:grpSpPr>
        <p:sp>
          <p:nvSpPr>
            <p:cNvPr id="1369" name="Shape 1369"/>
            <p:cNvSpPr/>
            <p:nvPr/>
          </p:nvSpPr>
          <p:spPr>
            <a:xfrm>
              <a:off x="5191905" y="3467855"/>
              <a:ext cx="976604" cy="24019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0" name="Shape 1370"/>
            <p:cNvCxnSpPr/>
            <p:nvPr/>
          </p:nvCxnSpPr>
          <p:spPr>
            <a:xfrm>
              <a:off x="5169941" y="3711578"/>
              <a:ext cx="1007901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371" name="Shape 1371"/>
            <p:cNvSpPr/>
            <p:nvPr/>
          </p:nvSpPr>
          <p:spPr>
            <a:xfrm>
              <a:off x="5327644" y="3467855"/>
              <a:ext cx="74251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여신의 샘</a:t>
              </a:r>
            </a:p>
          </p:txBody>
        </p:sp>
        <p:cxnSp>
          <p:nvCxnSpPr>
            <p:cNvPr id="1372" name="Shape 1372"/>
            <p:cNvCxnSpPr/>
            <p:nvPr/>
          </p:nvCxnSpPr>
          <p:spPr>
            <a:xfrm>
              <a:off x="5166739" y="3468982"/>
              <a:ext cx="1007901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373" name="Shape 1373"/>
            <p:cNvCxnSpPr/>
            <p:nvPr/>
          </p:nvCxnSpPr>
          <p:spPr>
            <a:xfrm rot="-5400000">
              <a:off x="6060508" y="3606271"/>
              <a:ext cx="215999" cy="0"/>
            </a:xfrm>
            <a:prstGeom prst="straightConnector1">
              <a:avLst/>
            </a:prstGeom>
            <a:noFill/>
            <a:ln cap="flat" cmpd="sng" w="3810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374" name="Shape 1374"/>
            <p:cNvCxnSpPr/>
            <p:nvPr/>
          </p:nvCxnSpPr>
          <p:spPr>
            <a:xfrm rot="-5400000">
              <a:off x="5083905" y="3600050"/>
              <a:ext cx="215999" cy="0"/>
            </a:xfrm>
            <a:prstGeom prst="straightConnector1">
              <a:avLst/>
            </a:prstGeom>
            <a:noFill/>
            <a:ln cap="flat" cmpd="sng" w="3810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pic>
        <p:nvPicPr>
          <p:cNvPr id="1375" name="Shape 1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687" y="3527171"/>
            <a:ext cx="2879938" cy="2198911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Shape 1376"/>
          <p:cNvSpPr/>
          <p:nvPr/>
        </p:nvSpPr>
        <p:spPr>
          <a:xfrm rot="-5400000">
            <a:off x="1592579" y="4091750"/>
            <a:ext cx="840050" cy="2452991"/>
          </a:xfrm>
          <a:prstGeom prst="moon">
            <a:avLst>
              <a:gd fmla="val 75970" name="adj"/>
            </a:avLst>
          </a:pr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Shape 1377"/>
          <p:cNvSpPr/>
          <p:nvPr/>
        </p:nvSpPr>
        <p:spPr>
          <a:xfrm>
            <a:off x="934819" y="4863632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Shape 1378"/>
          <p:cNvSpPr/>
          <p:nvPr/>
        </p:nvSpPr>
        <p:spPr>
          <a:xfrm>
            <a:off x="2654693" y="4796957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Shape 1379"/>
          <p:cNvSpPr/>
          <p:nvPr/>
        </p:nvSpPr>
        <p:spPr>
          <a:xfrm>
            <a:off x="2705821" y="5169042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소원</a:t>
            </a:r>
          </a:p>
        </p:txBody>
      </p:sp>
      <p:pic>
        <p:nvPicPr>
          <p:cNvPr id="1380" name="Shape 13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741" y="4843380"/>
            <a:ext cx="606924" cy="5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Shape 1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3755" y="4817228"/>
            <a:ext cx="392061" cy="405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Shape 1382"/>
          <p:cNvSpPr/>
          <p:nvPr/>
        </p:nvSpPr>
        <p:spPr>
          <a:xfrm>
            <a:off x="869120" y="5204594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grpSp>
        <p:nvGrpSpPr>
          <p:cNvPr id="1383" name="Shape 1383"/>
          <p:cNvGrpSpPr/>
          <p:nvPr/>
        </p:nvGrpSpPr>
        <p:grpSpPr>
          <a:xfrm>
            <a:off x="1478476" y="3624327"/>
            <a:ext cx="1011103" cy="246415"/>
            <a:chOff x="5166739" y="3467855"/>
            <a:chExt cx="1011103" cy="246415"/>
          </a:xfrm>
        </p:grpSpPr>
        <p:sp>
          <p:nvSpPr>
            <p:cNvPr id="1384" name="Shape 1384"/>
            <p:cNvSpPr/>
            <p:nvPr/>
          </p:nvSpPr>
          <p:spPr>
            <a:xfrm>
              <a:off x="5191905" y="3467855"/>
              <a:ext cx="976604" cy="24019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5" name="Shape 1385"/>
            <p:cNvCxnSpPr/>
            <p:nvPr/>
          </p:nvCxnSpPr>
          <p:spPr>
            <a:xfrm>
              <a:off x="5169941" y="3711578"/>
              <a:ext cx="1007901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386" name="Shape 1386"/>
            <p:cNvSpPr/>
            <p:nvPr/>
          </p:nvSpPr>
          <p:spPr>
            <a:xfrm>
              <a:off x="5327644" y="3467855"/>
              <a:ext cx="74251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여신의 샘</a:t>
              </a:r>
            </a:p>
          </p:txBody>
        </p:sp>
        <p:cxnSp>
          <p:nvCxnSpPr>
            <p:cNvPr id="1387" name="Shape 1387"/>
            <p:cNvCxnSpPr/>
            <p:nvPr/>
          </p:nvCxnSpPr>
          <p:spPr>
            <a:xfrm>
              <a:off x="5166739" y="3468982"/>
              <a:ext cx="1007901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388" name="Shape 1388"/>
            <p:cNvCxnSpPr/>
            <p:nvPr/>
          </p:nvCxnSpPr>
          <p:spPr>
            <a:xfrm rot="-5400000">
              <a:off x="6060508" y="3606271"/>
              <a:ext cx="215999" cy="0"/>
            </a:xfrm>
            <a:prstGeom prst="straightConnector1">
              <a:avLst/>
            </a:prstGeom>
            <a:noFill/>
            <a:ln cap="flat" cmpd="sng" w="3810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389" name="Shape 1389"/>
            <p:cNvCxnSpPr/>
            <p:nvPr/>
          </p:nvCxnSpPr>
          <p:spPr>
            <a:xfrm rot="-5400000">
              <a:off x="5083905" y="3600050"/>
              <a:ext cx="215999" cy="0"/>
            </a:xfrm>
            <a:prstGeom prst="straightConnector1">
              <a:avLst/>
            </a:prstGeom>
            <a:noFill/>
            <a:ln cap="flat" cmpd="sng" w="3810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1390" name="Shape 1390"/>
          <p:cNvSpPr/>
          <p:nvPr/>
        </p:nvSpPr>
        <p:spPr>
          <a:xfrm>
            <a:off x="1494325" y="5095335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Shape 1391"/>
          <p:cNvSpPr/>
          <p:nvPr/>
        </p:nvSpPr>
        <p:spPr>
          <a:xfrm>
            <a:off x="2142483" y="5088737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Shape 1392"/>
          <p:cNvSpPr/>
          <p:nvPr/>
        </p:nvSpPr>
        <p:spPr>
          <a:xfrm>
            <a:off x="2201789" y="5511285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pic>
        <p:nvPicPr>
          <p:cNvPr id="1393" name="Shape 13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7939" y="5022310"/>
            <a:ext cx="590314" cy="59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Shape 13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3516" y="5092721"/>
            <a:ext cx="316757" cy="30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Shape 1395"/>
          <p:cNvSpPr/>
          <p:nvPr/>
        </p:nvSpPr>
        <p:spPr>
          <a:xfrm>
            <a:off x="1544663" y="5355394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208</a:t>
            </a:r>
          </a:p>
        </p:txBody>
      </p:sp>
      <p:sp>
        <p:nvSpPr>
          <p:cNvPr id="1396" name="Shape 1396"/>
          <p:cNvSpPr/>
          <p:nvPr/>
        </p:nvSpPr>
        <p:spPr>
          <a:xfrm>
            <a:off x="1412798" y="5506669"/>
            <a:ext cx="68640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1397" name="Shape 1397"/>
          <p:cNvSpPr/>
          <p:nvPr/>
        </p:nvSpPr>
        <p:spPr>
          <a:xfrm>
            <a:off x="3569444" y="3534962"/>
            <a:ext cx="3951943" cy="2123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여신의 샘 업그레이드 중, 클릭 시 나오는 정보입니다.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: 세부 정보 화면으로 이동합니다.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즉시가속 : 골드 사용 여부를 묻는 팝업을 호출합니다.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: 가속 아이템 사용 화면을 호출합니다.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* 만약, 가속 아이템을 보유하고 있지 않을 경우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미보유 알림 팝업을 호출합니다.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: 소원 기능 화면으로 이동합니다.</a:t>
            </a:r>
          </a:p>
        </p:txBody>
      </p:sp>
      <p:sp>
        <p:nvSpPr>
          <p:cNvPr id="1398" name="Shape 1398"/>
          <p:cNvSpPr/>
          <p:nvPr/>
        </p:nvSpPr>
        <p:spPr>
          <a:xfrm>
            <a:off x="1406448" y="4782335"/>
            <a:ext cx="1218138" cy="267361"/>
          </a:xfrm>
          <a:prstGeom prst="rect">
            <a:avLst/>
          </a:prstGeom>
          <a:solidFill>
            <a:schemeClr val="dk1">
              <a:alpha val="2196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Shape 1399"/>
          <p:cNvSpPr/>
          <p:nvPr/>
        </p:nvSpPr>
        <p:spPr>
          <a:xfrm>
            <a:off x="1602319" y="4940119"/>
            <a:ext cx="895349" cy="102040"/>
          </a:xfrm>
          <a:prstGeom prst="rect">
            <a:avLst/>
          </a:prstGeom>
          <a:solidFill>
            <a:srgbClr val="833C0B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Shape 1400"/>
          <p:cNvSpPr/>
          <p:nvPr/>
        </p:nvSpPr>
        <p:spPr>
          <a:xfrm>
            <a:off x="1651215" y="4942500"/>
            <a:ext cx="331312" cy="98864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1" name="Shape 1401"/>
          <p:cNvGrpSpPr/>
          <p:nvPr/>
        </p:nvGrpSpPr>
        <p:grpSpPr>
          <a:xfrm>
            <a:off x="1510084" y="4901524"/>
            <a:ext cx="155415" cy="146819"/>
            <a:chOff x="1403508" y="3097632"/>
            <a:chExt cx="210564" cy="198917"/>
          </a:xfrm>
        </p:grpSpPr>
        <p:sp>
          <p:nvSpPr>
            <p:cNvPr id="1402" name="Shape 1402"/>
            <p:cNvSpPr/>
            <p:nvPr/>
          </p:nvSpPr>
          <p:spPr>
            <a:xfrm>
              <a:off x="1403508" y="3097632"/>
              <a:ext cx="210564" cy="198917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Shape 1403"/>
            <p:cNvSpPr/>
            <p:nvPr/>
          </p:nvSpPr>
          <p:spPr>
            <a:xfrm rot="-5400000">
              <a:off x="1436859" y="3114827"/>
              <a:ext cx="138121" cy="137912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4" name="Shape 1404"/>
          <p:cNvSpPr/>
          <p:nvPr/>
        </p:nvSpPr>
        <p:spPr>
          <a:xfrm>
            <a:off x="1758869" y="4765475"/>
            <a:ext cx="540533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01:14:11</a:t>
            </a:r>
          </a:p>
        </p:txBody>
      </p:sp>
      <p:sp>
        <p:nvSpPr>
          <p:cNvPr id="1405" name="Shape 1405"/>
          <p:cNvSpPr/>
          <p:nvPr/>
        </p:nvSpPr>
        <p:spPr>
          <a:xfrm>
            <a:off x="8436560" y="1581995"/>
            <a:ext cx="2927605" cy="1298149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6" name="Shape 1406"/>
          <p:cNvGrpSpPr/>
          <p:nvPr/>
        </p:nvGrpSpPr>
        <p:grpSpPr>
          <a:xfrm>
            <a:off x="9316238" y="2335392"/>
            <a:ext cx="1253762" cy="471262"/>
            <a:chOff x="9905468" y="2407119"/>
            <a:chExt cx="1311093" cy="492812"/>
          </a:xfrm>
        </p:grpSpPr>
        <p:sp>
          <p:nvSpPr>
            <p:cNvPr id="1407" name="Shape 1407"/>
            <p:cNvSpPr/>
            <p:nvPr/>
          </p:nvSpPr>
          <p:spPr>
            <a:xfrm>
              <a:off x="9905468" y="2422353"/>
              <a:ext cx="1311093" cy="4775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8" name="Shape 140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060471" y="2655560"/>
              <a:ext cx="241230" cy="230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9" name="Shape 1409"/>
            <p:cNvSpPr/>
            <p:nvPr/>
          </p:nvSpPr>
          <p:spPr>
            <a:xfrm>
              <a:off x="10367018" y="2636491"/>
              <a:ext cx="633507" cy="2590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30000</a:t>
              </a: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9917879" y="2407119"/>
              <a:ext cx="1298682" cy="2590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즉시 가속</a:t>
              </a:r>
            </a:p>
          </p:txBody>
        </p:sp>
      </p:grpSp>
      <p:sp>
        <p:nvSpPr>
          <p:cNvPr id="1411" name="Shape 1411"/>
          <p:cNvSpPr/>
          <p:nvPr/>
        </p:nvSpPr>
        <p:spPr>
          <a:xfrm>
            <a:off x="8409927" y="1652299"/>
            <a:ext cx="3010759" cy="524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골드를 사용하시면 현재 작업을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완성하실 수 있습니다!</a:t>
            </a:r>
          </a:p>
        </p:txBody>
      </p:sp>
      <p:sp>
        <p:nvSpPr>
          <p:cNvPr id="1412" name="Shape 1412"/>
          <p:cNvSpPr/>
          <p:nvPr/>
        </p:nvSpPr>
        <p:spPr>
          <a:xfrm>
            <a:off x="8380106" y="2880734"/>
            <a:ext cx="2626039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팝업창 이외 화면을 터치 시 사라집니다.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즉시 가속을 실행할 때, 크라운이 부족하다면 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크라운 구매 팝업을 호출.</a:t>
            </a:r>
          </a:p>
        </p:txBody>
      </p:sp>
      <p:pic>
        <p:nvPicPr>
          <p:cNvPr id="1413" name="Shape 14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0204" y="5977816"/>
            <a:ext cx="1953613" cy="558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4" name="Shape 1414"/>
          <p:cNvCxnSpPr>
            <a:endCxn id="1413" idx="0"/>
          </p:cNvCxnSpPr>
          <p:nvPr/>
        </p:nvCxnSpPr>
        <p:spPr>
          <a:xfrm>
            <a:off x="2010711" y="5076316"/>
            <a:ext cx="36300" cy="9015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15" name="Shape 1415"/>
          <p:cNvSpPr/>
          <p:nvPr/>
        </p:nvSpPr>
        <p:spPr>
          <a:xfrm>
            <a:off x="3569444" y="5804691"/>
            <a:ext cx="3561762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완료까지 남은 시간을 표시합니다.</a:t>
            </a:r>
          </a:p>
        </p:txBody>
      </p:sp>
      <p:sp>
        <p:nvSpPr>
          <p:cNvPr id="1416" name="Shape 1416"/>
          <p:cNvSpPr/>
          <p:nvPr/>
        </p:nvSpPr>
        <p:spPr>
          <a:xfrm>
            <a:off x="3569442" y="6102007"/>
            <a:ext cx="4471897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시간이 줄어들 때마다, 파란색 게이지가 오른쪽으로 상승합니다.</a:t>
            </a:r>
          </a:p>
        </p:txBody>
      </p:sp>
      <p:cxnSp>
        <p:nvCxnSpPr>
          <p:cNvPr id="1417" name="Shape 1417"/>
          <p:cNvCxnSpPr>
            <a:stCxn id="1415" idx="1"/>
          </p:cNvCxnSpPr>
          <p:nvPr/>
        </p:nvCxnSpPr>
        <p:spPr>
          <a:xfrm flipH="1">
            <a:off x="2381744" y="5961464"/>
            <a:ext cx="1187700" cy="1569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18" name="Shape 1418"/>
          <p:cNvCxnSpPr>
            <a:stCxn id="1416" idx="1"/>
          </p:cNvCxnSpPr>
          <p:nvPr/>
        </p:nvCxnSpPr>
        <p:spPr>
          <a:xfrm flipH="1">
            <a:off x="2718342" y="6275131"/>
            <a:ext cx="851100" cy="759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19" name="Shape 1419"/>
          <p:cNvSpPr/>
          <p:nvPr/>
        </p:nvSpPr>
        <p:spPr>
          <a:xfrm>
            <a:off x="8436560" y="4760223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가속 아이템이 없습니다</a:t>
            </a:r>
          </a:p>
        </p:txBody>
      </p:sp>
      <p:cxnSp>
        <p:nvCxnSpPr>
          <p:cNvPr id="1420" name="Shape 1420"/>
          <p:cNvCxnSpPr>
            <a:stCxn id="1397" idx="3"/>
            <a:endCxn id="1405" idx="1"/>
          </p:cNvCxnSpPr>
          <p:nvPr/>
        </p:nvCxnSpPr>
        <p:spPr>
          <a:xfrm flipH="1" rot="10800000">
            <a:off x="7521388" y="2230991"/>
            <a:ext cx="915300" cy="23658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21" name="Shape 1421"/>
          <p:cNvCxnSpPr>
            <a:endCxn id="1419" idx="1"/>
          </p:cNvCxnSpPr>
          <p:nvPr/>
        </p:nvCxnSpPr>
        <p:spPr>
          <a:xfrm>
            <a:off x="7521260" y="4965661"/>
            <a:ext cx="915300" cy="45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세부 정보 )</a:t>
            </a:r>
          </a:p>
        </p:txBody>
      </p:sp>
      <p:grpSp>
        <p:nvGrpSpPr>
          <p:cNvPr id="1427" name="Shape 1427"/>
          <p:cNvGrpSpPr/>
          <p:nvPr/>
        </p:nvGrpSpPr>
        <p:grpSpPr>
          <a:xfrm>
            <a:off x="631816" y="713494"/>
            <a:ext cx="3205475" cy="5688815"/>
            <a:chOff x="4091026" y="791268"/>
            <a:chExt cx="3205475" cy="5688815"/>
          </a:xfrm>
        </p:grpSpPr>
        <p:pic>
          <p:nvPicPr>
            <p:cNvPr id="1428" name="Shape 14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1026" y="791268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9" name="Shape 1429"/>
            <p:cNvSpPr/>
            <p:nvPr/>
          </p:nvSpPr>
          <p:spPr>
            <a:xfrm>
              <a:off x="4093957" y="791268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4489869" y="819114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1" name="Shape 14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54207" y="85665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Shape 14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07628" y="868780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3" name="Shape 14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0139" y="86598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Shape 14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95601" y="856654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5" name="Shape 1435"/>
            <p:cNvSpPr/>
            <p:nvPr/>
          </p:nvSpPr>
          <p:spPr>
            <a:xfrm>
              <a:off x="4728873" y="858371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5385123" y="852150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6088030" y="864588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6781617" y="849037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grpSp>
          <p:nvGrpSpPr>
            <p:cNvPr id="1439" name="Shape 1439"/>
            <p:cNvGrpSpPr/>
            <p:nvPr/>
          </p:nvGrpSpPr>
          <p:grpSpPr>
            <a:xfrm>
              <a:off x="4159309" y="5973311"/>
              <a:ext cx="569563" cy="438195"/>
              <a:chOff x="4489398" y="5962294"/>
              <a:chExt cx="522334" cy="381706"/>
            </a:xfrm>
          </p:grpSpPr>
          <p:sp>
            <p:nvSpPr>
              <p:cNvPr id="1440" name="Shape 1440"/>
              <p:cNvSpPr/>
              <p:nvPr/>
            </p:nvSpPr>
            <p:spPr>
              <a:xfrm>
                <a:off x="4489398" y="5962294"/>
                <a:ext cx="522334" cy="381706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19191"/>
                  </a:gs>
                </a:gsLst>
                <a:lin ang="5400000" scaled="0"/>
              </a:gradFill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Shape 1441"/>
              <p:cNvSpPr/>
              <p:nvPr/>
            </p:nvSpPr>
            <p:spPr>
              <a:xfrm rot="10800000">
                <a:off x="4572768" y="6054670"/>
                <a:ext cx="336929" cy="205366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2" name="Shape 1442"/>
            <p:cNvSpPr/>
            <p:nvPr/>
          </p:nvSpPr>
          <p:spPr>
            <a:xfrm>
              <a:off x="6208453" y="603873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</p:grpSp>
      <p:sp>
        <p:nvSpPr>
          <p:cNvPr id="1443" name="Shape 1443"/>
          <p:cNvSpPr/>
          <p:nvPr/>
        </p:nvSpPr>
        <p:spPr>
          <a:xfrm>
            <a:off x="2628677" y="5904642"/>
            <a:ext cx="1136812" cy="419986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Shape 1444"/>
          <p:cNvSpPr/>
          <p:nvPr/>
        </p:nvSpPr>
        <p:spPr>
          <a:xfrm>
            <a:off x="2812299" y="5964976"/>
            <a:ext cx="771364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1445" name="Shape 1445"/>
          <p:cNvSpPr/>
          <p:nvPr/>
        </p:nvSpPr>
        <p:spPr>
          <a:xfrm>
            <a:off x="742197" y="3460378"/>
            <a:ext cx="2994952" cy="1892656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6" name="Shape 1446"/>
          <p:cNvCxnSpPr/>
          <p:nvPr/>
        </p:nvCxnSpPr>
        <p:spPr>
          <a:xfrm>
            <a:off x="742197" y="3758953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47" name="Shape 1447"/>
          <p:cNvSpPr/>
          <p:nvPr/>
        </p:nvSpPr>
        <p:spPr>
          <a:xfrm>
            <a:off x="1812753" y="347190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1448" name="Shape 14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99135" y="3453326"/>
            <a:ext cx="364318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Shape 1449"/>
          <p:cNvSpPr/>
          <p:nvPr/>
        </p:nvSpPr>
        <p:spPr>
          <a:xfrm>
            <a:off x="1131203" y="3831167"/>
            <a:ext cx="2508789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                              1000</a:t>
            </a:r>
          </a:p>
        </p:txBody>
      </p:sp>
      <p:pic>
        <p:nvPicPr>
          <p:cNvPr id="1450" name="Shape 14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7927" y="3906407"/>
            <a:ext cx="206395" cy="19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Shape 14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241" y="4155321"/>
            <a:ext cx="235831" cy="19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Shape 14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639" y="439970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Shape 1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522" y="4678957"/>
            <a:ext cx="279204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Shape 1454"/>
          <p:cNvSpPr/>
          <p:nvPr/>
        </p:nvSpPr>
        <p:spPr>
          <a:xfrm>
            <a:off x="1131203" y="4090723"/>
            <a:ext cx="2508789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목재                              1000</a:t>
            </a:r>
          </a:p>
        </p:txBody>
      </p:sp>
      <p:sp>
        <p:nvSpPr>
          <p:cNvPr id="1455" name="Shape 1455"/>
          <p:cNvSpPr/>
          <p:nvPr/>
        </p:nvSpPr>
        <p:spPr>
          <a:xfrm>
            <a:off x="1131203" y="4350280"/>
            <a:ext cx="2508789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석재                              1000</a:t>
            </a:r>
          </a:p>
        </p:txBody>
      </p:sp>
      <p:sp>
        <p:nvSpPr>
          <p:cNvPr id="1456" name="Shape 1456"/>
          <p:cNvSpPr/>
          <p:nvPr/>
        </p:nvSpPr>
        <p:spPr>
          <a:xfrm>
            <a:off x="1131203" y="4609835"/>
            <a:ext cx="2508789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철광석                           1000</a:t>
            </a:r>
          </a:p>
        </p:txBody>
      </p:sp>
      <p:sp>
        <p:nvSpPr>
          <p:cNvPr id="1457" name="Shape 1457"/>
          <p:cNvSpPr/>
          <p:nvPr/>
        </p:nvSpPr>
        <p:spPr>
          <a:xfrm>
            <a:off x="1131203" y="4869392"/>
            <a:ext cx="2508789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소원                       5</a:t>
            </a:r>
          </a:p>
        </p:txBody>
      </p:sp>
      <p:sp>
        <p:nvSpPr>
          <p:cNvPr id="1458" name="Shape 1458"/>
          <p:cNvSpPr/>
          <p:nvPr/>
        </p:nvSpPr>
        <p:spPr>
          <a:xfrm>
            <a:off x="1115280" y="1504957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여신의 샘</a:t>
            </a:r>
          </a:p>
        </p:txBody>
      </p:sp>
      <p:cxnSp>
        <p:nvCxnSpPr>
          <p:cNvPr id="1459" name="Shape 1459"/>
          <p:cNvCxnSpPr/>
          <p:nvPr/>
        </p:nvCxnSpPr>
        <p:spPr>
          <a:xfrm>
            <a:off x="1147236" y="1521466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60" name="Shape 1460"/>
          <p:cNvCxnSpPr/>
          <p:nvPr/>
        </p:nvCxnSpPr>
        <p:spPr>
          <a:xfrm>
            <a:off x="1141016" y="18324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61" name="Shape 1461"/>
          <p:cNvSpPr/>
          <p:nvPr/>
        </p:nvSpPr>
        <p:spPr>
          <a:xfrm>
            <a:off x="2363931" y="2013124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2" name="Shape 1462"/>
          <p:cNvGrpSpPr/>
          <p:nvPr/>
        </p:nvGrpSpPr>
        <p:grpSpPr>
          <a:xfrm>
            <a:off x="2332671" y="1766204"/>
            <a:ext cx="1391867" cy="1357005"/>
            <a:chOff x="6065680" y="1617041"/>
            <a:chExt cx="1391867" cy="1357005"/>
          </a:xfrm>
        </p:grpSpPr>
        <p:sp>
          <p:nvSpPr>
            <p:cNvPr id="1463" name="Shape 1463"/>
            <p:cNvSpPr/>
            <p:nvPr/>
          </p:nvSpPr>
          <p:spPr>
            <a:xfrm>
              <a:off x="6104519" y="1617041"/>
              <a:ext cx="1214691" cy="1357005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2700">
              <a:solidFill>
                <a:srgbClr val="FFF2CC"/>
              </a:solidFill>
              <a:prstDash val="dash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6065680" y="1643125"/>
              <a:ext cx="139186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여신의 샘은 여신의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기운으로 가득한 건물입니다.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여신들께 소원을 빌어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필요한 자원과 특별한 보상을 얻어보세요. 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5" name="Shape 14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2645" y="1938535"/>
            <a:ext cx="1230459" cy="1230459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Shape 1466"/>
          <p:cNvSpPr/>
          <p:nvPr/>
        </p:nvSpPr>
        <p:spPr>
          <a:xfrm>
            <a:off x="4106792" y="704858"/>
            <a:ext cx="509047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재화 클릭 시, 해당하는 자원의 구매 / 사용 화면으로 이동.</a:t>
            </a:r>
          </a:p>
        </p:txBody>
      </p:sp>
      <p:sp>
        <p:nvSpPr>
          <p:cNvPr id="1467" name="Shape 1467"/>
          <p:cNvSpPr/>
          <p:nvPr/>
        </p:nvSpPr>
        <p:spPr>
          <a:xfrm>
            <a:off x="4106792" y="1511684"/>
            <a:ext cx="509047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정보를 확인할 수 있다.</a:t>
            </a:r>
          </a:p>
        </p:txBody>
      </p:sp>
      <p:sp>
        <p:nvSpPr>
          <p:cNvPr id="1468" name="Shape 1468"/>
          <p:cNvSpPr/>
          <p:nvPr/>
        </p:nvSpPr>
        <p:spPr>
          <a:xfrm>
            <a:off x="4106792" y="1112308"/>
            <a:ext cx="509047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레벨과 이름 표기</a:t>
            </a:r>
          </a:p>
        </p:txBody>
      </p:sp>
      <p:sp>
        <p:nvSpPr>
          <p:cNvPr id="1469" name="Shape 1469"/>
          <p:cNvSpPr/>
          <p:nvPr/>
        </p:nvSpPr>
        <p:spPr>
          <a:xfrm>
            <a:off x="4106792" y="3989951"/>
            <a:ext cx="509047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레벨의 여신의 샘에 대한 세부 정보를 보여준다.</a:t>
            </a:r>
          </a:p>
        </p:txBody>
      </p:sp>
      <p:sp>
        <p:nvSpPr>
          <p:cNvPr id="1470" name="Shape 1470"/>
          <p:cNvSpPr/>
          <p:nvPr/>
        </p:nvSpPr>
        <p:spPr>
          <a:xfrm>
            <a:off x="4106792" y="3426651"/>
            <a:ext cx="3163583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샘에 대한 도움말 내용 팝업을 호출한다.</a:t>
            </a:r>
          </a:p>
        </p:txBody>
      </p:sp>
      <p:sp>
        <p:nvSpPr>
          <p:cNvPr id="1471" name="Shape 1471"/>
          <p:cNvSpPr/>
          <p:nvPr/>
        </p:nvSpPr>
        <p:spPr>
          <a:xfrm>
            <a:off x="4106792" y="5420380"/>
            <a:ext cx="3163583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이전 화면으로 돌아가기.</a:t>
            </a:r>
          </a:p>
        </p:txBody>
      </p:sp>
      <p:sp>
        <p:nvSpPr>
          <p:cNvPr id="1472" name="Shape 1472"/>
          <p:cNvSpPr/>
          <p:nvPr/>
        </p:nvSpPr>
        <p:spPr>
          <a:xfrm>
            <a:off x="4106792" y="5942689"/>
            <a:ext cx="3163583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샘에 대한 상세 정보 확인 팝업을 호출</a:t>
            </a:r>
          </a:p>
        </p:txBody>
      </p:sp>
      <p:cxnSp>
        <p:nvCxnSpPr>
          <p:cNvPr id="1473" name="Shape 1473"/>
          <p:cNvCxnSpPr>
            <a:stCxn id="1468" idx="1"/>
            <a:endCxn id="1458" idx="0"/>
          </p:cNvCxnSpPr>
          <p:nvPr/>
        </p:nvCxnSpPr>
        <p:spPr>
          <a:xfrm flipH="1">
            <a:off x="1540892" y="1269082"/>
            <a:ext cx="2565900" cy="2358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74" name="Shape 1474"/>
          <p:cNvCxnSpPr>
            <a:stCxn id="1467" idx="1"/>
            <a:endCxn id="1463" idx="3"/>
          </p:cNvCxnSpPr>
          <p:nvPr/>
        </p:nvCxnSpPr>
        <p:spPr>
          <a:xfrm flipH="1">
            <a:off x="3586292" y="1668458"/>
            <a:ext cx="520500" cy="776100"/>
          </a:xfrm>
          <a:prstGeom prst="bentConnector3">
            <a:avLst>
              <a:gd fmla="val 32785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75" name="Shape 1475"/>
          <p:cNvCxnSpPr>
            <a:stCxn id="1469" idx="1"/>
          </p:cNvCxnSpPr>
          <p:nvPr/>
        </p:nvCxnSpPr>
        <p:spPr>
          <a:xfrm flipH="1">
            <a:off x="3399092" y="4146724"/>
            <a:ext cx="707700" cy="6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76" name="Shape 1476"/>
          <p:cNvCxnSpPr>
            <a:stCxn id="1471" idx="1"/>
            <a:endCxn id="1440" idx="0"/>
          </p:cNvCxnSpPr>
          <p:nvPr/>
        </p:nvCxnSpPr>
        <p:spPr>
          <a:xfrm flipH="1">
            <a:off x="984992" y="5593504"/>
            <a:ext cx="3121800" cy="3021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77" name="Shape 1477"/>
          <p:cNvCxnSpPr>
            <a:stCxn id="1466" idx="1"/>
            <a:endCxn id="1438" idx="3"/>
          </p:cNvCxnSpPr>
          <p:nvPr/>
        </p:nvCxnSpPr>
        <p:spPr>
          <a:xfrm flipH="1">
            <a:off x="3837392" y="877983"/>
            <a:ext cx="269400" cy="9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78" name="Shape 1478"/>
          <p:cNvCxnSpPr>
            <a:stCxn id="1470" idx="1"/>
            <a:endCxn id="1448" idx="3"/>
          </p:cNvCxnSpPr>
          <p:nvPr/>
        </p:nvCxnSpPr>
        <p:spPr>
          <a:xfrm flipH="1">
            <a:off x="3763592" y="3599776"/>
            <a:ext cx="343200" cy="168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79" name="Shape 1479"/>
          <p:cNvSpPr/>
          <p:nvPr/>
        </p:nvSpPr>
        <p:spPr>
          <a:xfrm>
            <a:off x="7928381" y="2750200"/>
            <a:ext cx="3109578" cy="1696969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Shape 1480"/>
          <p:cNvSpPr/>
          <p:nvPr/>
        </p:nvSpPr>
        <p:spPr>
          <a:xfrm>
            <a:off x="7983243" y="2817456"/>
            <a:ext cx="3316988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영주님! 매일 획득하는 무료 소원 기회는 누적되지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않습니다! 지금 바로 무료 소원을 통해서 필요한 자원을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얻어보세요!</a:t>
            </a:r>
          </a:p>
        </p:txBody>
      </p:sp>
      <p:sp>
        <p:nvSpPr>
          <p:cNvPr id="1481" name="Shape 1481"/>
          <p:cNvSpPr/>
          <p:nvPr/>
        </p:nvSpPr>
        <p:spPr>
          <a:xfrm>
            <a:off x="7992768" y="3646130"/>
            <a:ext cx="3316988" cy="481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팁 : 매일 최대 200회의 소원을 빌 수 있습니다!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 무료 소원, 아이템 소원, 크라운 소원을 모두 포함! )</a:t>
            </a:r>
          </a:p>
        </p:txBody>
      </p:sp>
      <p:cxnSp>
        <p:nvCxnSpPr>
          <p:cNvPr id="1482" name="Shape 1482"/>
          <p:cNvCxnSpPr>
            <a:stCxn id="1470" idx="3"/>
            <a:endCxn id="1479" idx="1"/>
          </p:cNvCxnSpPr>
          <p:nvPr/>
        </p:nvCxnSpPr>
        <p:spPr>
          <a:xfrm flipH="1" rot="10800000">
            <a:off x="7270376" y="3598576"/>
            <a:ext cx="657900" cy="12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83" name="Shape 1483"/>
          <p:cNvCxnSpPr>
            <a:stCxn id="1472" idx="1"/>
            <a:endCxn id="1443" idx="3"/>
          </p:cNvCxnSpPr>
          <p:nvPr/>
        </p:nvCxnSpPr>
        <p:spPr>
          <a:xfrm rot="10800000">
            <a:off x="3765392" y="6114613"/>
            <a:ext cx="341400" cy="12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Shape 1488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상세 정보 팝업 )</a:t>
            </a:r>
          </a:p>
        </p:txBody>
      </p:sp>
      <p:grpSp>
        <p:nvGrpSpPr>
          <p:cNvPr id="1489" name="Shape 1489"/>
          <p:cNvGrpSpPr/>
          <p:nvPr/>
        </p:nvGrpSpPr>
        <p:grpSpPr>
          <a:xfrm>
            <a:off x="631816" y="713494"/>
            <a:ext cx="3205475" cy="5688815"/>
            <a:chOff x="4091026" y="791268"/>
            <a:chExt cx="3205475" cy="5688815"/>
          </a:xfrm>
        </p:grpSpPr>
        <p:pic>
          <p:nvPicPr>
            <p:cNvPr id="1490" name="Shape 14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1026" y="791268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1" name="Shape 1491"/>
            <p:cNvSpPr/>
            <p:nvPr/>
          </p:nvSpPr>
          <p:spPr>
            <a:xfrm>
              <a:off x="4093957" y="791268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4489869" y="819114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3" name="Shape 14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54207" y="85665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Shape 14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07628" y="868780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5" name="Shape 14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0139" y="86598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6" name="Shape 14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95601" y="856654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7" name="Shape 1497"/>
            <p:cNvSpPr/>
            <p:nvPr/>
          </p:nvSpPr>
          <p:spPr>
            <a:xfrm>
              <a:off x="4728873" y="858371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5385123" y="852150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088030" y="864588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6781617" y="849037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grpSp>
          <p:nvGrpSpPr>
            <p:cNvPr id="1501" name="Shape 1501"/>
            <p:cNvGrpSpPr/>
            <p:nvPr/>
          </p:nvGrpSpPr>
          <p:grpSpPr>
            <a:xfrm>
              <a:off x="4159309" y="5973311"/>
              <a:ext cx="569563" cy="438195"/>
              <a:chOff x="4489398" y="5962294"/>
              <a:chExt cx="522334" cy="381706"/>
            </a:xfrm>
          </p:grpSpPr>
          <p:sp>
            <p:nvSpPr>
              <p:cNvPr id="1502" name="Shape 1502"/>
              <p:cNvSpPr/>
              <p:nvPr/>
            </p:nvSpPr>
            <p:spPr>
              <a:xfrm>
                <a:off x="4489398" y="5962294"/>
                <a:ext cx="522334" cy="381706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19191"/>
                  </a:gs>
                </a:gsLst>
                <a:lin ang="5400000" scaled="0"/>
              </a:gradFill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Shape 1503"/>
              <p:cNvSpPr/>
              <p:nvPr/>
            </p:nvSpPr>
            <p:spPr>
              <a:xfrm rot="10800000">
                <a:off x="4572768" y="6054670"/>
                <a:ext cx="336929" cy="205366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4" name="Shape 1504"/>
            <p:cNvSpPr/>
            <p:nvPr/>
          </p:nvSpPr>
          <p:spPr>
            <a:xfrm>
              <a:off x="6208453" y="603873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</p:grpSp>
      <p:sp>
        <p:nvSpPr>
          <p:cNvPr id="1505" name="Shape 1505"/>
          <p:cNvSpPr/>
          <p:nvPr/>
        </p:nvSpPr>
        <p:spPr>
          <a:xfrm>
            <a:off x="2628677" y="5904642"/>
            <a:ext cx="1136812" cy="419986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Shape 1506"/>
          <p:cNvSpPr/>
          <p:nvPr/>
        </p:nvSpPr>
        <p:spPr>
          <a:xfrm>
            <a:off x="2812299" y="5964976"/>
            <a:ext cx="771364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1507" name="Shape 1507"/>
          <p:cNvSpPr/>
          <p:nvPr/>
        </p:nvSpPr>
        <p:spPr>
          <a:xfrm>
            <a:off x="733500" y="795464"/>
            <a:ext cx="2986279" cy="553143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Shape 1508"/>
          <p:cNvSpPr/>
          <p:nvPr/>
        </p:nvSpPr>
        <p:spPr>
          <a:xfrm>
            <a:off x="1685611" y="777704"/>
            <a:ext cx="1164100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Lv. 5</a:t>
            </a:r>
          </a:p>
        </p:txBody>
      </p:sp>
      <p:cxnSp>
        <p:nvCxnSpPr>
          <p:cNvPr id="1509" name="Shape 1509"/>
          <p:cNvCxnSpPr/>
          <p:nvPr/>
        </p:nvCxnSpPr>
        <p:spPr>
          <a:xfrm>
            <a:off x="952655" y="1099301"/>
            <a:ext cx="263001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10" name="Shape 1510"/>
          <p:cNvSpPr/>
          <p:nvPr/>
        </p:nvSpPr>
        <p:spPr>
          <a:xfrm>
            <a:off x="668783" y="1099133"/>
            <a:ext cx="3177472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샘은 여신의 기운이 가득한 건물입니다!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여신께 소원을 빌어 필요한 자원과 특별한 보상을 얻어보세요! </a:t>
            </a:r>
          </a:p>
        </p:txBody>
      </p:sp>
      <p:cxnSp>
        <p:nvCxnSpPr>
          <p:cNvPr id="1511" name="Shape 1511"/>
          <p:cNvCxnSpPr/>
          <p:nvPr/>
        </p:nvCxnSpPr>
        <p:spPr>
          <a:xfrm>
            <a:off x="1209200" y="167723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12" name="Shape 1512"/>
          <p:cNvSpPr/>
          <p:nvPr/>
        </p:nvSpPr>
        <p:spPr>
          <a:xfrm>
            <a:off x="751429" y="1662106"/>
            <a:ext cx="2986279" cy="239959"/>
          </a:xfrm>
          <a:prstGeom prst="rect">
            <a:avLst/>
          </a:prstGeom>
          <a:solidFill>
            <a:schemeClr val="dk1">
              <a:alpha val="2196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Shape 1513"/>
          <p:cNvSpPr/>
          <p:nvPr/>
        </p:nvSpPr>
        <p:spPr>
          <a:xfrm>
            <a:off x="1664166" y="1636644"/>
            <a:ext cx="1188145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세부내용</a:t>
            </a:r>
          </a:p>
        </p:txBody>
      </p:sp>
      <p:graphicFrame>
        <p:nvGraphicFramePr>
          <p:cNvPr id="1514" name="Shape 1514"/>
          <p:cNvGraphicFramePr/>
          <p:nvPr/>
        </p:nvGraphicFramePr>
        <p:xfrm>
          <a:off x="811166" y="19275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{915A5666-BABF-4AD0-8F5B-63399EA565F6}</a:tableStyleId>
              </a:tblPr>
              <a:tblGrid>
                <a:gridCol w="477800"/>
                <a:gridCol w="477800"/>
                <a:gridCol w="477800"/>
                <a:gridCol w="477800"/>
                <a:gridCol w="477800"/>
                <a:gridCol w="477800"/>
              </a:tblGrid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레벨</a:t>
                      </a:r>
                    </a:p>
                  </a:txBody>
                  <a:tcPr marT="12075" marB="12075" marR="24150" marL="24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식량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목재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석재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철광석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무료소원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3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2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3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3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3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4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4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5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4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C00000">
                        <a:alpha val="20000"/>
                      </a:srgbClr>
                    </a:solidFil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6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4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7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5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8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5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9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5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10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6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11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6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12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6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13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7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14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7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15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7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16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8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17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8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18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8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19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9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20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9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21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9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22</a:t>
                      </a:r>
                    </a:p>
                  </a:txBody>
                  <a:tcPr marT="12075" marB="12075" marR="24150" marL="241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10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23</a:t>
                      </a:r>
                    </a:p>
                  </a:txBody>
                  <a:tcPr marT="12075" marB="12075" marR="24150" marL="24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10</a:t>
                      </a:r>
                    </a:p>
                  </a:txBody>
                  <a:tcPr marT="12075" marB="12075" marR="24150" marL="241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515" name="Shape 1515"/>
          <p:cNvSpPr/>
          <p:nvPr/>
        </p:nvSpPr>
        <p:spPr>
          <a:xfrm>
            <a:off x="4106792" y="855958"/>
            <a:ext cx="509047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 닫기</a:t>
            </a:r>
          </a:p>
        </p:txBody>
      </p:sp>
      <p:pic>
        <p:nvPicPr>
          <p:cNvPr id="1516" name="Shape 15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49401" y="81604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Shape 1517"/>
          <p:cNvSpPr/>
          <p:nvPr/>
        </p:nvSpPr>
        <p:spPr>
          <a:xfrm>
            <a:off x="4106792" y="393993"/>
            <a:ext cx="509047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현재 레벨</a:t>
            </a:r>
          </a:p>
        </p:txBody>
      </p:sp>
      <p:sp>
        <p:nvSpPr>
          <p:cNvPr id="1518" name="Shape 1518"/>
          <p:cNvSpPr/>
          <p:nvPr/>
        </p:nvSpPr>
        <p:spPr>
          <a:xfrm>
            <a:off x="4106792" y="1323096"/>
            <a:ext cx="193514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정보 텍스트 출력</a:t>
            </a:r>
          </a:p>
        </p:txBody>
      </p:sp>
      <p:sp>
        <p:nvSpPr>
          <p:cNvPr id="1519" name="Shape 1519"/>
          <p:cNvSpPr/>
          <p:nvPr/>
        </p:nvSpPr>
        <p:spPr>
          <a:xfrm>
            <a:off x="4106792" y="2716590"/>
            <a:ext cx="2831223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자신의 건물 레벨에 해당하는 부분에 강조</a:t>
            </a:r>
          </a:p>
        </p:txBody>
      </p:sp>
      <p:sp>
        <p:nvSpPr>
          <p:cNvPr id="1520" name="Shape 1520"/>
          <p:cNvSpPr/>
          <p:nvPr/>
        </p:nvSpPr>
        <p:spPr>
          <a:xfrm>
            <a:off x="4106792" y="4110082"/>
            <a:ext cx="4471096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스크롤을 가능하게 하여 최대 레벨 정보까지 확인할 수 있도록 한다.</a:t>
            </a:r>
          </a:p>
        </p:txBody>
      </p:sp>
      <p:cxnSp>
        <p:nvCxnSpPr>
          <p:cNvPr id="1521" name="Shape 1521"/>
          <p:cNvCxnSpPr/>
          <p:nvPr/>
        </p:nvCxnSpPr>
        <p:spPr>
          <a:xfrm>
            <a:off x="3568103" y="3834030"/>
            <a:ext cx="0" cy="749336"/>
          </a:xfrm>
          <a:prstGeom prst="straightConnector1">
            <a:avLst/>
          </a:prstGeom>
          <a:noFill/>
          <a:ln cap="flat" cmpd="sng" w="57150">
            <a:solidFill>
              <a:srgbClr val="A8D08C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1522" name="Shape 1522"/>
          <p:cNvCxnSpPr>
            <a:stCxn id="1520" idx="1"/>
          </p:cNvCxnSpPr>
          <p:nvPr/>
        </p:nvCxnSpPr>
        <p:spPr>
          <a:xfrm rot="10800000">
            <a:off x="3682592" y="2087956"/>
            <a:ext cx="424200" cy="21789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A8D08C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23" name="Shape 1523"/>
          <p:cNvSpPr/>
          <p:nvPr/>
        </p:nvSpPr>
        <p:spPr>
          <a:xfrm>
            <a:off x="806554" y="2065131"/>
            <a:ext cx="2876027" cy="45718"/>
          </a:xfrm>
          <a:prstGeom prst="rect">
            <a:avLst/>
          </a:prstGeom>
          <a:solidFill>
            <a:srgbClr val="FFDA9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4" name="Shape 1524"/>
          <p:cNvCxnSpPr>
            <a:stCxn id="1520" idx="1"/>
          </p:cNvCxnSpPr>
          <p:nvPr/>
        </p:nvCxnSpPr>
        <p:spPr>
          <a:xfrm flipH="1">
            <a:off x="3672392" y="4266856"/>
            <a:ext cx="434400" cy="1953600"/>
          </a:xfrm>
          <a:prstGeom prst="bentConnector3">
            <a:avLst>
              <a:gd fmla="val 50012" name="adj1"/>
            </a:avLst>
          </a:prstGeom>
          <a:noFill/>
          <a:ln cap="flat" cmpd="sng" w="38100">
            <a:solidFill>
              <a:srgbClr val="A8D08C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25" name="Shape 1525"/>
          <p:cNvSpPr/>
          <p:nvPr/>
        </p:nvSpPr>
        <p:spPr>
          <a:xfrm>
            <a:off x="796254" y="6197694"/>
            <a:ext cx="2876027" cy="45718"/>
          </a:xfrm>
          <a:prstGeom prst="rect">
            <a:avLst/>
          </a:prstGeom>
          <a:solidFill>
            <a:srgbClr val="FFDA9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6" name="Shape 1526"/>
          <p:cNvCxnSpPr>
            <a:stCxn id="1515" idx="1"/>
            <a:endCxn id="1516" idx="3"/>
          </p:cNvCxnSpPr>
          <p:nvPr/>
        </p:nvCxnSpPr>
        <p:spPr>
          <a:xfrm rot="10800000">
            <a:off x="3692492" y="940732"/>
            <a:ext cx="414300" cy="72000"/>
          </a:xfrm>
          <a:prstGeom prst="bentConnector3">
            <a:avLst>
              <a:gd fmla="val 50016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27" name="Shape 1527"/>
          <p:cNvCxnSpPr>
            <a:stCxn id="1517" idx="1"/>
            <a:endCxn id="1508" idx="0"/>
          </p:cNvCxnSpPr>
          <p:nvPr/>
        </p:nvCxnSpPr>
        <p:spPr>
          <a:xfrm flipH="1">
            <a:off x="2267792" y="550767"/>
            <a:ext cx="1839000" cy="2268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28" name="Shape 1528"/>
          <p:cNvCxnSpPr>
            <a:stCxn id="1518" idx="1"/>
          </p:cNvCxnSpPr>
          <p:nvPr/>
        </p:nvCxnSpPr>
        <p:spPr>
          <a:xfrm rot="10800000">
            <a:off x="3663092" y="1338870"/>
            <a:ext cx="443700" cy="141000"/>
          </a:xfrm>
          <a:prstGeom prst="bentConnector3">
            <a:avLst>
              <a:gd fmla="val 49992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29" name="Shape 1529"/>
          <p:cNvCxnSpPr>
            <a:stCxn id="1519" idx="1"/>
          </p:cNvCxnSpPr>
          <p:nvPr/>
        </p:nvCxnSpPr>
        <p:spPr>
          <a:xfrm flipH="1">
            <a:off x="3567992" y="2873363"/>
            <a:ext cx="538800" cy="342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업그레이드 )</a:t>
            </a:r>
          </a:p>
        </p:txBody>
      </p:sp>
      <p:grpSp>
        <p:nvGrpSpPr>
          <p:cNvPr id="1535" name="Shape 1535"/>
          <p:cNvGrpSpPr/>
          <p:nvPr/>
        </p:nvGrpSpPr>
        <p:grpSpPr>
          <a:xfrm>
            <a:off x="631816" y="713494"/>
            <a:ext cx="3205475" cy="5688815"/>
            <a:chOff x="4091026" y="791268"/>
            <a:chExt cx="3205475" cy="5688815"/>
          </a:xfrm>
        </p:grpSpPr>
        <p:pic>
          <p:nvPicPr>
            <p:cNvPr id="1536" name="Shape 15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1026" y="791268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7" name="Shape 1537"/>
            <p:cNvSpPr/>
            <p:nvPr/>
          </p:nvSpPr>
          <p:spPr>
            <a:xfrm>
              <a:off x="4093957" y="791268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Shape 1538"/>
            <p:cNvSpPr/>
            <p:nvPr/>
          </p:nvSpPr>
          <p:spPr>
            <a:xfrm>
              <a:off x="4489869" y="819114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39" name="Shape 15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54207" y="85665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0" name="Shape 15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07628" y="868780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Shape 15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0139" y="86598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2" name="Shape 15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95601" y="856654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3" name="Shape 1543"/>
            <p:cNvSpPr/>
            <p:nvPr/>
          </p:nvSpPr>
          <p:spPr>
            <a:xfrm>
              <a:off x="4728873" y="858371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5385123" y="852150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6088030" y="864588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6781617" y="849037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grpSp>
          <p:nvGrpSpPr>
            <p:cNvPr id="1547" name="Shape 1547"/>
            <p:cNvGrpSpPr/>
            <p:nvPr/>
          </p:nvGrpSpPr>
          <p:grpSpPr>
            <a:xfrm>
              <a:off x="4159309" y="5973311"/>
              <a:ext cx="569563" cy="438195"/>
              <a:chOff x="4489398" y="5962294"/>
              <a:chExt cx="522334" cy="381706"/>
            </a:xfrm>
          </p:grpSpPr>
          <p:sp>
            <p:nvSpPr>
              <p:cNvPr id="1548" name="Shape 1548"/>
              <p:cNvSpPr/>
              <p:nvPr/>
            </p:nvSpPr>
            <p:spPr>
              <a:xfrm>
                <a:off x="4489398" y="5962294"/>
                <a:ext cx="522334" cy="381706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19191"/>
                  </a:gs>
                </a:gsLst>
                <a:lin ang="5400000" scaled="0"/>
              </a:gradFill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Shape 1549"/>
              <p:cNvSpPr/>
              <p:nvPr/>
            </p:nvSpPr>
            <p:spPr>
              <a:xfrm rot="10800000">
                <a:off x="4572768" y="6054670"/>
                <a:ext cx="336929" cy="205366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0" name="Shape 1550"/>
            <p:cNvSpPr/>
            <p:nvPr/>
          </p:nvSpPr>
          <p:spPr>
            <a:xfrm>
              <a:off x="6208453" y="603873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</p:grpSp>
      <p:grpSp>
        <p:nvGrpSpPr>
          <p:cNvPr id="1551" name="Shape 1551"/>
          <p:cNvGrpSpPr/>
          <p:nvPr/>
        </p:nvGrpSpPr>
        <p:grpSpPr>
          <a:xfrm>
            <a:off x="1052525" y="1504957"/>
            <a:ext cx="851009" cy="338554"/>
            <a:chOff x="1052525" y="1504957"/>
            <a:chExt cx="851009" cy="338554"/>
          </a:xfrm>
        </p:grpSpPr>
        <p:sp>
          <p:nvSpPr>
            <p:cNvPr id="1552" name="Shape 1552"/>
            <p:cNvSpPr/>
            <p:nvPr/>
          </p:nvSpPr>
          <p:spPr>
            <a:xfrm>
              <a:off x="1052525" y="1504957"/>
              <a:ext cx="8510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 5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여신의 샘</a:t>
              </a:r>
            </a:p>
          </p:txBody>
        </p:sp>
        <p:cxnSp>
          <p:nvCxnSpPr>
            <p:cNvPr id="1553" name="Shape 1553"/>
            <p:cNvCxnSpPr/>
            <p:nvPr/>
          </p:nvCxnSpPr>
          <p:spPr>
            <a:xfrm>
              <a:off x="1084480" y="1521466"/>
              <a:ext cx="816901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554" name="Shape 1554"/>
            <p:cNvCxnSpPr/>
            <p:nvPr/>
          </p:nvCxnSpPr>
          <p:spPr>
            <a:xfrm>
              <a:off x="1078261" y="1832488"/>
              <a:ext cx="816901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pic>
        <p:nvPicPr>
          <p:cNvPr id="1555" name="Shape 15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9890" y="1938535"/>
            <a:ext cx="1230459" cy="12304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6" name="Shape 1556"/>
          <p:cNvGrpSpPr/>
          <p:nvPr/>
        </p:nvGrpSpPr>
        <p:grpSpPr>
          <a:xfrm>
            <a:off x="2365578" y="1929451"/>
            <a:ext cx="1298042" cy="1248626"/>
            <a:chOff x="6104519" y="1863960"/>
            <a:chExt cx="1166503" cy="1110086"/>
          </a:xfrm>
        </p:grpSpPr>
        <p:sp>
          <p:nvSpPr>
            <p:cNvPr id="1557" name="Shape 1557"/>
            <p:cNvSpPr/>
            <p:nvPr/>
          </p:nvSpPr>
          <p:spPr>
            <a:xfrm>
              <a:off x="6104519" y="1863960"/>
              <a:ext cx="1166503" cy="1110086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2700">
              <a:solidFill>
                <a:srgbClr val="FFF2CC"/>
              </a:solidFill>
              <a:prstDash val="dash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6179980" y="1900300"/>
              <a:ext cx="95090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다음 레벨   </a:t>
              </a: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6111032" y="2138766"/>
              <a:ext cx="1070634" cy="2189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무료 횟수 +1</a:t>
              </a:r>
            </a:p>
          </p:txBody>
        </p:sp>
      </p:grpSp>
      <p:grpSp>
        <p:nvGrpSpPr>
          <p:cNvPr id="1560" name="Shape 1560"/>
          <p:cNvGrpSpPr/>
          <p:nvPr/>
        </p:nvGrpSpPr>
        <p:grpSpPr>
          <a:xfrm>
            <a:off x="2600245" y="1498297"/>
            <a:ext cx="851009" cy="338554"/>
            <a:chOff x="1052525" y="1504957"/>
            <a:chExt cx="851009" cy="338554"/>
          </a:xfrm>
        </p:grpSpPr>
        <p:sp>
          <p:nvSpPr>
            <p:cNvPr id="1561" name="Shape 1561"/>
            <p:cNvSpPr/>
            <p:nvPr/>
          </p:nvSpPr>
          <p:spPr>
            <a:xfrm>
              <a:off x="1052525" y="1504957"/>
              <a:ext cx="8510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 6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여신의 샘</a:t>
              </a:r>
            </a:p>
          </p:txBody>
        </p:sp>
        <p:cxnSp>
          <p:nvCxnSpPr>
            <p:cNvPr id="1562" name="Shape 1562"/>
            <p:cNvCxnSpPr/>
            <p:nvPr/>
          </p:nvCxnSpPr>
          <p:spPr>
            <a:xfrm>
              <a:off x="1084480" y="1521466"/>
              <a:ext cx="816901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563" name="Shape 1563"/>
            <p:cNvCxnSpPr/>
            <p:nvPr/>
          </p:nvCxnSpPr>
          <p:spPr>
            <a:xfrm>
              <a:off x="1078261" y="1835663"/>
              <a:ext cx="816901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1564" name="Shape 1564"/>
          <p:cNvSpPr/>
          <p:nvPr/>
        </p:nvSpPr>
        <p:spPr>
          <a:xfrm>
            <a:off x="691135" y="3735992"/>
            <a:ext cx="3074444" cy="1883279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Shape 1565"/>
          <p:cNvSpPr/>
          <p:nvPr/>
        </p:nvSpPr>
        <p:spPr>
          <a:xfrm>
            <a:off x="1050413" y="3400250"/>
            <a:ext cx="2415857" cy="31196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pic>
        <p:nvPicPr>
          <p:cNvPr id="1566" name="Shape 15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07387" y="5873653"/>
            <a:ext cx="1133814" cy="46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Shape 15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02783" y="5854903"/>
            <a:ext cx="1161436" cy="483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Shape 1568"/>
          <p:cNvSpPr/>
          <p:nvPr/>
        </p:nvSpPr>
        <p:spPr>
          <a:xfrm>
            <a:off x="4106792" y="704858"/>
            <a:ext cx="509047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재화 클릭 시, 해당하는 자원의 구매 / 사용 화면으로 이동.</a:t>
            </a:r>
          </a:p>
        </p:txBody>
      </p:sp>
      <p:cxnSp>
        <p:nvCxnSpPr>
          <p:cNvPr id="1569" name="Shape 1569"/>
          <p:cNvCxnSpPr>
            <a:stCxn id="1568" idx="1"/>
            <a:endCxn id="1546" idx="3"/>
          </p:cNvCxnSpPr>
          <p:nvPr/>
        </p:nvCxnSpPr>
        <p:spPr>
          <a:xfrm flipH="1">
            <a:off x="3837392" y="877983"/>
            <a:ext cx="269400" cy="9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70" name="Shape 1570"/>
          <p:cNvSpPr/>
          <p:nvPr/>
        </p:nvSpPr>
        <p:spPr>
          <a:xfrm>
            <a:off x="4106792" y="1957456"/>
            <a:ext cx="1679593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건물 레벨 정보</a:t>
            </a:r>
          </a:p>
        </p:txBody>
      </p:sp>
      <p:sp>
        <p:nvSpPr>
          <p:cNvPr id="1571" name="Shape 1571"/>
          <p:cNvSpPr/>
          <p:nvPr/>
        </p:nvSpPr>
        <p:spPr>
          <a:xfrm>
            <a:off x="4147966" y="2213425"/>
            <a:ext cx="4290122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다음 레벨로 올라갔을 때, 어떤 것이 추가 되는지 표시해준다.</a:t>
            </a:r>
          </a:p>
        </p:txBody>
      </p:sp>
      <p:sp>
        <p:nvSpPr>
          <p:cNvPr id="1572" name="Shape 1572"/>
          <p:cNvSpPr/>
          <p:nvPr/>
        </p:nvSpPr>
        <p:spPr>
          <a:xfrm>
            <a:off x="4106792" y="1070436"/>
            <a:ext cx="3262195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/ 다음 레벨 표기</a:t>
            </a:r>
          </a:p>
        </p:txBody>
      </p:sp>
      <p:sp>
        <p:nvSpPr>
          <p:cNvPr id="1573" name="Shape 1573"/>
          <p:cNvSpPr/>
          <p:nvPr/>
        </p:nvSpPr>
        <p:spPr>
          <a:xfrm>
            <a:off x="4148921" y="5598932"/>
            <a:ext cx="1679593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시작 버튼</a:t>
            </a:r>
          </a:p>
        </p:txBody>
      </p:sp>
      <p:sp>
        <p:nvSpPr>
          <p:cNvPr id="1574" name="Shape 1574"/>
          <p:cNvSpPr/>
          <p:nvPr/>
        </p:nvSpPr>
        <p:spPr>
          <a:xfrm>
            <a:off x="4190094" y="5854903"/>
            <a:ext cx="4290122" cy="481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업그레이드가 불가능 할 때, 비활성화.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업그레이드가 가능 할 때만 활성화. -&gt; 클릭할 경우 업그레이드를 진행.</a:t>
            </a:r>
          </a:p>
        </p:txBody>
      </p:sp>
      <p:sp>
        <p:nvSpPr>
          <p:cNvPr id="1575" name="Shape 1575"/>
          <p:cNvSpPr/>
          <p:nvPr/>
        </p:nvSpPr>
        <p:spPr>
          <a:xfrm>
            <a:off x="4152594" y="4233092"/>
            <a:ext cx="2113628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건설에 대한 정보 표기</a:t>
            </a:r>
          </a:p>
        </p:txBody>
      </p:sp>
      <p:sp>
        <p:nvSpPr>
          <p:cNvPr id="1576" name="Shape 1576"/>
          <p:cNvSpPr/>
          <p:nvPr/>
        </p:nvSpPr>
        <p:spPr>
          <a:xfrm>
            <a:off x="4193767" y="4489062"/>
            <a:ext cx="3175220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업그레이드 조건에 충족하지 못할 때, 비활성화. 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업그레이드 조건이 만족하여 업그레이드가 가능 할 때,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클릭 시, 즉시 업그레이드 팝업 호출</a:t>
            </a:r>
          </a:p>
        </p:txBody>
      </p:sp>
      <p:sp>
        <p:nvSpPr>
          <p:cNvPr id="1577" name="Shape 1577"/>
          <p:cNvSpPr/>
          <p:nvPr/>
        </p:nvSpPr>
        <p:spPr>
          <a:xfrm>
            <a:off x="4148921" y="6368492"/>
            <a:ext cx="2056573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소모 시간 표기</a:t>
            </a:r>
          </a:p>
        </p:txBody>
      </p:sp>
      <p:cxnSp>
        <p:nvCxnSpPr>
          <p:cNvPr id="1578" name="Shape 1578"/>
          <p:cNvCxnSpPr>
            <a:stCxn id="1572" idx="1"/>
            <a:endCxn id="1561" idx="0"/>
          </p:cNvCxnSpPr>
          <p:nvPr/>
        </p:nvCxnSpPr>
        <p:spPr>
          <a:xfrm flipH="1">
            <a:off x="3025892" y="1243560"/>
            <a:ext cx="1080900" cy="2547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79" name="Shape 1579"/>
          <p:cNvCxnSpPr>
            <a:stCxn id="1572" idx="1"/>
            <a:endCxn id="1552" idx="0"/>
          </p:cNvCxnSpPr>
          <p:nvPr/>
        </p:nvCxnSpPr>
        <p:spPr>
          <a:xfrm flipH="1">
            <a:off x="1477892" y="1243560"/>
            <a:ext cx="2628900" cy="2613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80" name="Shape 1580"/>
          <p:cNvCxnSpPr>
            <a:stCxn id="1570" idx="1"/>
            <a:endCxn id="1557" idx="3"/>
          </p:cNvCxnSpPr>
          <p:nvPr/>
        </p:nvCxnSpPr>
        <p:spPr>
          <a:xfrm flipH="1">
            <a:off x="3663692" y="2130580"/>
            <a:ext cx="443100" cy="423300"/>
          </a:xfrm>
          <a:prstGeom prst="bentConnector3">
            <a:avLst>
              <a:gd fmla="val 50008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81" name="Shape 1581"/>
          <p:cNvCxnSpPr>
            <a:stCxn id="1573" idx="1"/>
            <a:endCxn id="1567" idx="3"/>
          </p:cNvCxnSpPr>
          <p:nvPr/>
        </p:nvCxnSpPr>
        <p:spPr>
          <a:xfrm flipH="1">
            <a:off x="3764321" y="5755706"/>
            <a:ext cx="384600" cy="340800"/>
          </a:xfrm>
          <a:prstGeom prst="bentConnector3">
            <a:avLst>
              <a:gd fmla="val 50013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82" name="Shape 1582"/>
          <p:cNvCxnSpPr>
            <a:stCxn id="1577" idx="1"/>
            <a:endCxn id="1567" idx="2"/>
          </p:cNvCxnSpPr>
          <p:nvPr/>
        </p:nvCxnSpPr>
        <p:spPr>
          <a:xfrm rot="10800000">
            <a:off x="3183521" y="6338217"/>
            <a:ext cx="965400" cy="2034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1583" name="Shape 1583"/>
          <p:cNvGrpSpPr/>
          <p:nvPr/>
        </p:nvGrpSpPr>
        <p:grpSpPr>
          <a:xfrm>
            <a:off x="763662" y="3741241"/>
            <a:ext cx="2925378" cy="1145430"/>
            <a:chOff x="4206337" y="3125025"/>
            <a:chExt cx="2925378" cy="1145430"/>
          </a:xfrm>
        </p:grpSpPr>
        <p:sp>
          <p:nvSpPr>
            <p:cNvPr id="1584" name="Shape 1584"/>
            <p:cNvSpPr/>
            <p:nvPr/>
          </p:nvSpPr>
          <p:spPr>
            <a:xfrm>
              <a:off x="4212326" y="3183319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85" name="Shape 158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206337" y="3188741"/>
              <a:ext cx="437380" cy="295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6" name="Shape 1586"/>
            <p:cNvSpPr/>
            <p:nvPr/>
          </p:nvSpPr>
          <p:spPr>
            <a:xfrm>
              <a:off x="4277780" y="3494153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4532571" y="3227927"/>
              <a:ext cx="957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LV30 마을회관</a:t>
              </a: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689676" y="3186428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6084567" y="3240367"/>
              <a:ext cx="78418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36,000,000</a:t>
              </a:r>
            </a:p>
          </p:txBody>
        </p:sp>
        <p:pic>
          <p:nvPicPr>
            <p:cNvPr id="1590" name="Shape 15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84792" y="3216677"/>
              <a:ext cx="264371" cy="2545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1" name="Shape 1591"/>
            <p:cNvCxnSpPr/>
            <p:nvPr/>
          </p:nvCxnSpPr>
          <p:spPr>
            <a:xfrm>
              <a:off x="4285941" y="3480314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592" name="Shape 1592"/>
            <p:cNvCxnSpPr/>
            <p:nvPr/>
          </p:nvCxnSpPr>
          <p:spPr>
            <a:xfrm>
              <a:off x="4279719" y="3660707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93" name="Shape 1593"/>
            <p:cNvSpPr/>
            <p:nvPr/>
          </p:nvSpPr>
          <p:spPr>
            <a:xfrm>
              <a:off x="5755132" y="3497262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자원 보충</a:t>
              </a:r>
            </a:p>
          </p:txBody>
        </p:sp>
        <p:cxnSp>
          <p:nvCxnSpPr>
            <p:cNvPr id="1594" name="Shape 1594"/>
            <p:cNvCxnSpPr/>
            <p:nvPr/>
          </p:nvCxnSpPr>
          <p:spPr>
            <a:xfrm>
              <a:off x="5763292" y="3483423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595" name="Shape 1595"/>
            <p:cNvCxnSpPr/>
            <p:nvPr/>
          </p:nvCxnSpPr>
          <p:spPr>
            <a:xfrm>
              <a:off x="5757069" y="3663817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596" name="Shape 159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82085" y="3219594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7" name="Shape 1597"/>
            <p:cNvCxnSpPr/>
            <p:nvPr/>
          </p:nvCxnSpPr>
          <p:spPr>
            <a:xfrm>
              <a:off x="4551901" y="3125025"/>
              <a:ext cx="224147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98" name="Shape 1598"/>
            <p:cNvSpPr/>
            <p:nvPr/>
          </p:nvSpPr>
          <p:spPr>
            <a:xfrm>
              <a:off x="5691716" y="3742523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9" name="Shape 159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5057" y="3747944"/>
              <a:ext cx="437380" cy="295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0" name="Shape 1600"/>
            <p:cNvSpPr/>
            <p:nvPr/>
          </p:nvSpPr>
          <p:spPr>
            <a:xfrm>
              <a:off x="6039953" y="3787130"/>
              <a:ext cx="957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LV30 마을회관</a:t>
              </a:r>
            </a:p>
          </p:txBody>
        </p:sp>
        <p:cxnSp>
          <p:nvCxnSpPr>
            <p:cNvPr id="1601" name="Shape 1601"/>
            <p:cNvCxnSpPr/>
            <p:nvPr/>
          </p:nvCxnSpPr>
          <p:spPr>
            <a:xfrm>
              <a:off x="5767769" y="3673832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602" name="Shape 1602"/>
            <p:cNvSpPr/>
            <p:nvPr/>
          </p:nvSpPr>
          <p:spPr>
            <a:xfrm>
              <a:off x="5762721" y="4054673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진행사항 02:30:50</a:t>
              </a:r>
            </a:p>
          </p:txBody>
        </p:sp>
        <p:cxnSp>
          <p:nvCxnSpPr>
            <p:cNvPr id="1603" name="Shape 1603"/>
            <p:cNvCxnSpPr/>
            <p:nvPr/>
          </p:nvCxnSpPr>
          <p:spPr>
            <a:xfrm>
              <a:off x="5770882" y="4040835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604" name="Shape 1604"/>
            <p:cNvCxnSpPr/>
            <p:nvPr/>
          </p:nvCxnSpPr>
          <p:spPr>
            <a:xfrm>
              <a:off x="5764660" y="4221228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605" name="Shape 1605"/>
            <p:cNvSpPr/>
            <p:nvPr/>
          </p:nvSpPr>
          <p:spPr>
            <a:xfrm>
              <a:off x="4216921" y="3751114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6" name="Shape 16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220262" y="3756535"/>
              <a:ext cx="437380" cy="295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7" name="Shape 1607"/>
            <p:cNvSpPr/>
            <p:nvPr/>
          </p:nvSpPr>
          <p:spPr>
            <a:xfrm>
              <a:off x="4565157" y="3795723"/>
              <a:ext cx="957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LV30 마을회관</a:t>
              </a: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4287926" y="4063264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무료건설 04:30</a:t>
              </a:r>
            </a:p>
          </p:txBody>
        </p:sp>
        <p:cxnSp>
          <p:nvCxnSpPr>
            <p:cNvPr id="1609" name="Shape 1609"/>
            <p:cNvCxnSpPr/>
            <p:nvPr/>
          </p:nvCxnSpPr>
          <p:spPr>
            <a:xfrm>
              <a:off x="4296087" y="4049426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610" name="Shape 1610"/>
            <p:cNvCxnSpPr/>
            <p:nvPr/>
          </p:nvCxnSpPr>
          <p:spPr>
            <a:xfrm>
              <a:off x="4289864" y="4229819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611" name="Shape 161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99805" y="3777592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Shape 16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839417" y="3219014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3" name="Shape 16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857138" y="3777010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4" name="Shape 1614"/>
          <p:cNvSpPr/>
          <p:nvPr/>
        </p:nvSpPr>
        <p:spPr>
          <a:xfrm>
            <a:off x="7652772" y="3061352"/>
            <a:ext cx="3886246" cy="187837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Shape 1615"/>
          <p:cNvSpPr/>
          <p:nvPr/>
        </p:nvSpPr>
        <p:spPr>
          <a:xfrm>
            <a:off x="7652772" y="3103066"/>
            <a:ext cx="4028238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조건 불충족에는 두 가지 타입이 있습니다.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첫번째 : 건물 조건이 불충족할 때.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Ex) A라는 건물이 Lv.00 이상이어야 건설이 가능할 때.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두번째 : 자원 조건이 불충족할 때. 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Ex) 식량이 부족할 때.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첫번째의 경우, 즉시 건설, 업그레이드 시작버튼이 모두 비활성화됩니다.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두번째의 경우, 즉시 건설은 가능하지만 업그레이드 시작은 불가능합니다.</a:t>
            </a:r>
          </a:p>
        </p:txBody>
      </p:sp>
      <p:cxnSp>
        <p:nvCxnSpPr>
          <p:cNvPr id="1616" name="Shape 1616"/>
          <p:cNvCxnSpPr/>
          <p:nvPr/>
        </p:nvCxnSpPr>
        <p:spPr>
          <a:xfrm flipH="1">
            <a:off x="1974378" y="5204643"/>
            <a:ext cx="3807000" cy="6690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Shape 1621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업그레이드 필수 조건 표기 체크 )</a:t>
            </a:r>
          </a:p>
        </p:txBody>
      </p:sp>
      <p:grpSp>
        <p:nvGrpSpPr>
          <p:cNvPr id="1622" name="Shape 1622"/>
          <p:cNvGrpSpPr/>
          <p:nvPr/>
        </p:nvGrpSpPr>
        <p:grpSpPr>
          <a:xfrm>
            <a:off x="1029148" y="739689"/>
            <a:ext cx="1445989" cy="519342"/>
            <a:chOff x="4543625" y="3777925"/>
            <a:chExt cx="1445989" cy="519342"/>
          </a:xfrm>
        </p:grpSpPr>
        <p:sp>
          <p:nvSpPr>
            <p:cNvPr id="1623" name="Shape 1623"/>
            <p:cNvSpPr/>
            <p:nvPr/>
          </p:nvSpPr>
          <p:spPr>
            <a:xfrm>
              <a:off x="4549614" y="3777925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24" name="Shape 16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43625" y="3783346"/>
              <a:ext cx="437380" cy="295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5" name="Shape 1625"/>
            <p:cNvSpPr/>
            <p:nvPr/>
          </p:nvSpPr>
          <p:spPr>
            <a:xfrm>
              <a:off x="4615069" y="4088757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4869858" y="3822532"/>
              <a:ext cx="957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LV30 마을회관</a:t>
              </a:r>
            </a:p>
          </p:txBody>
        </p:sp>
        <p:cxnSp>
          <p:nvCxnSpPr>
            <p:cNvPr id="1627" name="Shape 1627"/>
            <p:cNvCxnSpPr/>
            <p:nvPr/>
          </p:nvCxnSpPr>
          <p:spPr>
            <a:xfrm>
              <a:off x="4623228" y="4074919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628" name="Shape 1628"/>
            <p:cNvCxnSpPr/>
            <p:nvPr/>
          </p:nvCxnSpPr>
          <p:spPr>
            <a:xfrm>
              <a:off x="4617007" y="4255312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629" name="Shape 16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19373" y="3814200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0" name="Shape 1630"/>
          <p:cNvGrpSpPr/>
          <p:nvPr/>
        </p:nvGrpSpPr>
        <p:grpSpPr>
          <a:xfrm>
            <a:off x="1015548" y="3795978"/>
            <a:ext cx="1439999" cy="519342"/>
            <a:chOff x="6020185" y="3781337"/>
            <a:chExt cx="1439999" cy="519342"/>
          </a:xfrm>
        </p:grpSpPr>
        <p:sp>
          <p:nvSpPr>
            <p:cNvPr id="1631" name="Shape 1631"/>
            <p:cNvSpPr/>
            <p:nvPr/>
          </p:nvSpPr>
          <p:spPr>
            <a:xfrm>
              <a:off x="6020185" y="3781337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6415076" y="3835276"/>
              <a:ext cx="78418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36,000,000</a:t>
              </a:r>
            </a:p>
          </p:txBody>
        </p:sp>
        <p:pic>
          <p:nvPicPr>
            <p:cNvPr id="1633" name="Shape 16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15301" y="3811587"/>
              <a:ext cx="264371" cy="254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4" name="Shape 1634"/>
            <p:cNvSpPr/>
            <p:nvPr/>
          </p:nvSpPr>
          <p:spPr>
            <a:xfrm>
              <a:off x="6085641" y="4092171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자원 보충</a:t>
              </a:r>
            </a:p>
          </p:txBody>
        </p:sp>
        <p:cxnSp>
          <p:nvCxnSpPr>
            <p:cNvPr id="1635" name="Shape 1635"/>
            <p:cNvCxnSpPr/>
            <p:nvPr/>
          </p:nvCxnSpPr>
          <p:spPr>
            <a:xfrm>
              <a:off x="6093801" y="4078332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636" name="Shape 1636"/>
            <p:cNvCxnSpPr/>
            <p:nvPr/>
          </p:nvCxnSpPr>
          <p:spPr>
            <a:xfrm>
              <a:off x="6087578" y="4258726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637" name="Shape 1637"/>
            <p:cNvCxnSpPr/>
            <p:nvPr/>
          </p:nvCxnSpPr>
          <p:spPr>
            <a:xfrm>
              <a:off x="6098278" y="4268742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638" name="Shape 16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69925" y="3813923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9" name="Shape 1639"/>
          <p:cNvGrpSpPr/>
          <p:nvPr/>
        </p:nvGrpSpPr>
        <p:grpSpPr>
          <a:xfrm>
            <a:off x="1008048" y="4510199"/>
            <a:ext cx="1447499" cy="519342"/>
            <a:chOff x="6019883" y="4362735"/>
            <a:chExt cx="1447499" cy="519342"/>
          </a:xfrm>
        </p:grpSpPr>
        <p:sp>
          <p:nvSpPr>
            <p:cNvPr id="1640" name="Shape 1640"/>
            <p:cNvSpPr/>
            <p:nvPr/>
          </p:nvSpPr>
          <p:spPr>
            <a:xfrm>
              <a:off x="6019883" y="4362735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6414775" y="4416675"/>
              <a:ext cx="78418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36,000,000</a:t>
              </a:r>
            </a:p>
          </p:txBody>
        </p:sp>
        <p:pic>
          <p:nvPicPr>
            <p:cNvPr id="1642" name="Shape 16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14998" y="4392985"/>
              <a:ext cx="264371" cy="254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3" name="Shape 1643"/>
            <p:cNvSpPr/>
            <p:nvPr/>
          </p:nvSpPr>
          <p:spPr>
            <a:xfrm>
              <a:off x="6085339" y="4673569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완료</a:t>
              </a:r>
            </a:p>
          </p:txBody>
        </p:sp>
        <p:cxnSp>
          <p:nvCxnSpPr>
            <p:cNvPr id="1644" name="Shape 1644"/>
            <p:cNvCxnSpPr/>
            <p:nvPr/>
          </p:nvCxnSpPr>
          <p:spPr>
            <a:xfrm>
              <a:off x="6093498" y="4659730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645" name="Shape 1645"/>
            <p:cNvCxnSpPr/>
            <p:nvPr/>
          </p:nvCxnSpPr>
          <p:spPr>
            <a:xfrm>
              <a:off x="6087276" y="4840123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646" name="Shape 16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85492" y="4379514"/>
              <a:ext cx="281891" cy="2351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47" name="Shape 1647"/>
            <p:cNvCxnSpPr/>
            <p:nvPr/>
          </p:nvCxnSpPr>
          <p:spPr>
            <a:xfrm>
              <a:off x="6097976" y="4850139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648" name="Shape 1648"/>
          <p:cNvGrpSpPr/>
          <p:nvPr/>
        </p:nvGrpSpPr>
        <p:grpSpPr>
          <a:xfrm>
            <a:off x="1032144" y="1463942"/>
            <a:ext cx="1439999" cy="519342"/>
            <a:chOff x="3104238" y="1026629"/>
            <a:chExt cx="1439999" cy="519342"/>
          </a:xfrm>
        </p:grpSpPr>
        <p:sp>
          <p:nvSpPr>
            <p:cNvPr id="1649" name="Shape 1649"/>
            <p:cNvSpPr/>
            <p:nvPr/>
          </p:nvSpPr>
          <p:spPr>
            <a:xfrm>
              <a:off x="3104238" y="1026629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50" name="Shape 16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07578" y="1032050"/>
              <a:ext cx="437380" cy="295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Shape 1651"/>
            <p:cNvSpPr/>
            <p:nvPr/>
          </p:nvSpPr>
          <p:spPr>
            <a:xfrm>
              <a:off x="3452475" y="1071237"/>
              <a:ext cx="957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LV30 마을회관</a:t>
              </a:r>
            </a:p>
          </p:txBody>
        </p:sp>
        <p:sp>
          <p:nvSpPr>
            <p:cNvPr id="1652" name="Shape 1652"/>
            <p:cNvSpPr/>
            <p:nvPr/>
          </p:nvSpPr>
          <p:spPr>
            <a:xfrm>
              <a:off x="3175243" y="1338779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진행사항 02:30:50</a:t>
              </a:r>
            </a:p>
          </p:txBody>
        </p:sp>
        <p:cxnSp>
          <p:nvCxnSpPr>
            <p:cNvPr id="1653" name="Shape 1653"/>
            <p:cNvCxnSpPr/>
            <p:nvPr/>
          </p:nvCxnSpPr>
          <p:spPr>
            <a:xfrm>
              <a:off x="3183403" y="1324941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654" name="Shape 1654"/>
            <p:cNvCxnSpPr/>
            <p:nvPr/>
          </p:nvCxnSpPr>
          <p:spPr>
            <a:xfrm>
              <a:off x="3177182" y="1505334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655" name="Shape 16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91951" y="1057212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6" name="Shape 1656"/>
          <p:cNvGrpSpPr/>
          <p:nvPr/>
        </p:nvGrpSpPr>
        <p:grpSpPr>
          <a:xfrm>
            <a:off x="1032143" y="2188197"/>
            <a:ext cx="1439999" cy="519342"/>
            <a:chOff x="425479" y="2734566"/>
            <a:chExt cx="1439999" cy="519342"/>
          </a:xfrm>
        </p:grpSpPr>
        <p:sp>
          <p:nvSpPr>
            <p:cNvPr id="1657" name="Shape 1657"/>
            <p:cNvSpPr/>
            <p:nvPr/>
          </p:nvSpPr>
          <p:spPr>
            <a:xfrm>
              <a:off x="425479" y="2734566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58" name="Shape 16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8820" y="2739986"/>
              <a:ext cx="437380" cy="295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9" name="Shape 1659"/>
            <p:cNvSpPr/>
            <p:nvPr/>
          </p:nvSpPr>
          <p:spPr>
            <a:xfrm>
              <a:off x="773716" y="2779174"/>
              <a:ext cx="957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LV30 마을회관</a:t>
              </a: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496485" y="3046716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무료건설 04:30</a:t>
              </a:r>
            </a:p>
          </p:txBody>
        </p:sp>
        <p:cxnSp>
          <p:nvCxnSpPr>
            <p:cNvPr id="1661" name="Shape 1661"/>
            <p:cNvCxnSpPr/>
            <p:nvPr/>
          </p:nvCxnSpPr>
          <p:spPr>
            <a:xfrm>
              <a:off x="504645" y="3032877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662" name="Shape 16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08363" y="2761042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3" name="Shape 1663"/>
          <p:cNvGrpSpPr/>
          <p:nvPr/>
        </p:nvGrpSpPr>
        <p:grpSpPr>
          <a:xfrm>
            <a:off x="1010122" y="2912451"/>
            <a:ext cx="1484042" cy="519342"/>
            <a:chOff x="436495" y="3478094"/>
            <a:chExt cx="1484042" cy="519342"/>
          </a:xfrm>
        </p:grpSpPr>
        <p:sp>
          <p:nvSpPr>
            <p:cNvPr id="1664" name="Shape 1664"/>
            <p:cNvSpPr/>
            <p:nvPr/>
          </p:nvSpPr>
          <p:spPr>
            <a:xfrm>
              <a:off x="436495" y="3478094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5" name="Shape 16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9837" y="3483514"/>
              <a:ext cx="437380" cy="295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6" name="Shape 1666"/>
            <p:cNvSpPr/>
            <p:nvPr/>
          </p:nvSpPr>
          <p:spPr>
            <a:xfrm>
              <a:off x="784733" y="3522701"/>
              <a:ext cx="957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LV30 마을회관</a:t>
              </a: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07502" y="3790244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완료</a:t>
              </a:r>
            </a:p>
          </p:txBody>
        </p:sp>
        <p:cxnSp>
          <p:nvCxnSpPr>
            <p:cNvPr id="1668" name="Shape 1668"/>
            <p:cNvCxnSpPr/>
            <p:nvPr/>
          </p:nvCxnSpPr>
          <p:spPr>
            <a:xfrm>
              <a:off x="515662" y="3776405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669" name="Shape 16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38647" y="3487242"/>
              <a:ext cx="281891" cy="2351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0" name="Shape 1670"/>
          <p:cNvSpPr/>
          <p:nvPr/>
        </p:nvSpPr>
        <p:spPr>
          <a:xfrm>
            <a:off x="673522" y="872311"/>
            <a:ext cx="272426" cy="238349"/>
          </a:xfrm>
          <a:prstGeom prst="ellipse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671" name="Shape 1671"/>
          <p:cNvSpPr/>
          <p:nvPr/>
        </p:nvSpPr>
        <p:spPr>
          <a:xfrm>
            <a:off x="673522" y="1592882"/>
            <a:ext cx="272426" cy="238349"/>
          </a:xfrm>
          <a:prstGeom prst="ellipse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672" name="Shape 1672"/>
          <p:cNvSpPr/>
          <p:nvPr/>
        </p:nvSpPr>
        <p:spPr>
          <a:xfrm>
            <a:off x="673522" y="2313450"/>
            <a:ext cx="272426" cy="238349"/>
          </a:xfrm>
          <a:prstGeom prst="ellipse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1673" name="Shape 1673"/>
          <p:cNvSpPr/>
          <p:nvPr/>
        </p:nvSpPr>
        <p:spPr>
          <a:xfrm>
            <a:off x="673522" y="3025144"/>
            <a:ext cx="272426" cy="238349"/>
          </a:xfrm>
          <a:prstGeom prst="ellipse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674" name="Shape 1674"/>
          <p:cNvSpPr/>
          <p:nvPr/>
        </p:nvSpPr>
        <p:spPr>
          <a:xfrm>
            <a:off x="665545" y="3922400"/>
            <a:ext cx="272426" cy="238349"/>
          </a:xfrm>
          <a:prstGeom prst="ellipse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675" name="Shape 1675"/>
          <p:cNvSpPr/>
          <p:nvPr/>
        </p:nvSpPr>
        <p:spPr>
          <a:xfrm>
            <a:off x="665545" y="4642971"/>
            <a:ext cx="272426" cy="238349"/>
          </a:xfrm>
          <a:prstGeom prst="ellipse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676" name="Shape 1676"/>
          <p:cNvSpPr/>
          <p:nvPr/>
        </p:nvSpPr>
        <p:spPr>
          <a:xfrm>
            <a:off x="2729927" y="659006"/>
            <a:ext cx="5090474" cy="2446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여신의 샘 업그레이드 시, 건물 처리 ( 4개 타입이 존재합니다. )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건설망치 여분이 있고, 다른 건물의 레벨을 올려야 하는 경우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버튼 텍스트는 검은색으로 표기합니다.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다른 건물을 건설하고 있어 건설 망치의 여분이 없는 경우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버튼 텍스트는 붉은색으로 표기합니다.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건물의 건설을 진행하고 있는 상태이며 무료 건설이 가능한 경우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버튼 텍스트는 파란색으로 표기합니다.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무료 건설 시간은 기본 5분이며, VIP 레벨에 따라 변동이 있습니다.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업그레이드에 필요한 건물이 건설되어 있는 경우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버튼 텍스트는 검은색으로 표기합니다.</a:t>
            </a:r>
          </a:p>
        </p:txBody>
      </p:sp>
      <p:sp>
        <p:nvSpPr>
          <p:cNvPr id="1677" name="Shape 1677"/>
          <p:cNvSpPr/>
          <p:nvPr/>
        </p:nvSpPr>
        <p:spPr>
          <a:xfrm>
            <a:off x="2734990" y="3729464"/>
            <a:ext cx="5090474" cy="1315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여신의 샘 업그레이드 시, 자원 처리 ( 2개 타입이 존재합니다. )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업그레이드에 필요한 자원이 부족한 경우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버튼 텍스트는 검은색으로 표기합니다.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업그레이드에 필요한 자원이 충분한 경우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버튼 텍스트는 검은색으로 표기합니다.</a:t>
            </a:r>
          </a:p>
        </p:txBody>
      </p:sp>
      <p:pic>
        <p:nvPicPr>
          <p:cNvPr id="1678" name="Shape 16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066" y="5727610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Shape 16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4066" y="5303512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Shape 1680"/>
          <p:cNvSpPr/>
          <p:nvPr/>
        </p:nvSpPr>
        <p:spPr>
          <a:xfrm>
            <a:off x="2776494" y="5259491"/>
            <a:ext cx="189469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가능 상태의 표시</a:t>
            </a:r>
          </a:p>
        </p:txBody>
      </p:sp>
      <p:sp>
        <p:nvSpPr>
          <p:cNvPr id="1681" name="Shape 1681"/>
          <p:cNvSpPr/>
          <p:nvPr/>
        </p:nvSpPr>
        <p:spPr>
          <a:xfrm>
            <a:off x="2776494" y="5659541"/>
            <a:ext cx="1894692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상태의 표시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Shape 1687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(필수 조건 표기 체크 팝업 )</a:t>
            </a:r>
          </a:p>
        </p:txBody>
      </p:sp>
      <p:grpSp>
        <p:nvGrpSpPr>
          <p:cNvPr id="1688" name="Shape 1688"/>
          <p:cNvGrpSpPr/>
          <p:nvPr/>
        </p:nvGrpSpPr>
        <p:grpSpPr>
          <a:xfrm>
            <a:off x="4199768" y="713494"/>
            <a:ext cx="3205475" cy="5688815"/>
            <a:chOff x="4091026" y="791268"/>
            <a:chExt cx="3205475" cy="5688815"/>
          </a:xfrm>
        </p:grpSpPr>
        <p:pic>
          <p:nvPicPr>
            <p:cNvPr id="1689" name="Shape 16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1026" y="791268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0" name="Shape 1690"/>
            <p:cNvSpPr/>
            <p:nvPr/>
          </p:nvSpPr>
          <p:spPr>
            <a:xfrm>
              <a:off x="4093957" y="791268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489869" y="819114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2" name="Shape 16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54207" y="85665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Shape 16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07628" y="868780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Shape 16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0139" y="86598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Shape 169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95601" y="856654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6" name="Shape 1696"/>
            <p:cNvSpPr/>
            <p:nvPr/>
          </p:nvSpPr>
          <p:spPr>
            <a:xfrm>
              <a:off x="4728873" y="858371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385123" y="852150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6088030" y="864588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699" name="Shape 1699"/>
            <p:cNvSpPr/>
            <p:nvPr/>
          </p:nvSpPr>
          <p:spPr>
            <a:xfrm>
              <a:off x="6781617" y="849037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grpSp>
          <p:nvGrpSpPr>
            <p:cNvPr id="1700" name="Shape 1700"/>
            <p:cNvGrpSpPr/>
            <p:nvPr/>
          </p:nvGrpSpPr>
          <p:grpSpPr>
            <a:xfrm>
              <a:off x="4159309" y="5973311"/>
              <a:ext cx="569563" cy="438195"/>
              <a:chOff x="4489398" y="5962294"/>
              <a:chExt cx="522334" cy="381706"/>
            </a:xfrm>
          </p:grpSpPr>
          <p:sp>
            <p:nvSpPr>
              <p:cNvPr id="1701" name="Shape 1701"/>
              <p:cNvSpPr/>
              <p:nvPr/>
            </p:nvSpPr>
            <p:spPr>
              <a:xfrm>
                <a:off x="4489398" y="5962294"/>
                <a:ext cx="522334" cy="381706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19191"/>
                  </a:gs>
                </a:gsLst>
                <a:lin ang="5400000" scaled="0"/>
              </a:gradFill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Shape 1702"/>
              <p:cNvSpPr/>
              <p:nvPr/>
            </p:nvSpPr>
            <p:spPr>
              <a:xfrm rot="10800000">
                <a:off x="4572768" y="6054670"/>
                <a:ext cx="336929" cy="205366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3" name="Shape 1703"/>
            <p:cNvSpPr/>
            <p:nvPr/>
          </p:nvSpPr>
          <p:spPr>
            <a:xfrm>
              <a:off x="6208453" y="603873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</p:grpSp>
      <p:grpSp>
        <p:nvGrpSpPr>
          <p:cNvPr id="1704" name="Shape 1704"/>
          <p:cNvGrpSpPr/>
          <p:nvPr/>
        </p:nvGrpSpPr>
        <p:grpSpPr>
          <a:xfrm>
            <a:off x="4620477" y="1504957"/>
            <a:ext cx="851009" cy="338554"/>
            <a:chOff x="1052525" y="1504957"/>
            <a:chExt cx="851009" cy="338554"/>
          </a:xfrm>
        </p:grpSpPr>
        <p:sp>
          <p:nvSpPr>
            <p:cNvPr id="1705" name="Shape 1705"/>
            <p:cNvSpPr/>
            <p:nvPr/>
          </p:nvSpPr>
          <p:spPr>
            <a:xfrm>
              <a:off x="1052525" y="1504957"/>
              <a:ext cx="8510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 5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여신의 샘</a:t>
              </a:r>
            </a:p>
          </p:txBody>
        </p:sp>
        <p:cxnSp>
          <p:nvCxnSpPr>
            <p:cNvPr id="1706" name="Shape 1706"/>
            <p:cNvCxnSpPr/>
            <p:nvPr/>
          </p:nvCxnSpPr>
          <p:spPr>
            <a:xfrm>
              <a:off x="1084480" y="1521466"/>
              <a:ext cx="816901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707" name="Shape 1707"/>
            <p:cNvCxnSpPr/>
            <p:nvPr/>
          </p:nvCxnSpPr>
          <p:spPr>
            <a:xfrm>
              <a:off x="1078261" y="1832488"/>
              <a:ext cx="816901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pic>
        <p:nvPicPr>
          <p:cNvPr id="1708" name="Shape 17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47910" y="1938535"/>
            <a:ext cx="1230459" cy="12304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9" name="Shape 1709"/>
          <p:cNvGrpSpPr/>
          <p:nvPr/>
        </p:nvGrpSpPr>
        <p:grpSpPr>
          <a:xfrm>
            <a:off x="5933530" y="1929451"/>
            <a:ext cx="1298042" cy="1248626"/>
            <a:chOff x="6104519" y="1863960"/>
            <a:chExt cx="1166503" cy="1110086"/>
          </a:xfrm>
        </p:grpSpPr>
        <p:sp>
          <p:nvSpPr>
            <p:cNvPr id="1710" name="Shape 1710"/>
            <p:cNvSpPr/>
            <p:nvPr/>
          </p:nvSpPr>
          <p:spPr>
            <a:xfrm>
              <a:off x="6104519" y="1863960"/>
              <a:ext cx="1166503" cy="1110086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2700">
              <a:solidFill>
                <a:srgbClr val="FFF2CC"/>
              </a:solidFill>
              <a:prstDash val="dash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6179980" y="1900300"/>
              <a:ext cx="95090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다음 레벨   </a:t>
              </a: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6111032" y="2138766"/>
              <a:ext cx="1070634" cy="2189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무료 횟수 +1</a:t>
              </a:r>
            </a:p>
          </p:txBody>
        </p:sp>
      </p:grpSp>
      <p:grpSp>
        <p:nvGrpSpPr>
          <p:cNvPr id="1713" name="Shape 1713"/>
          <p:cNvGrpSpPr/>
          <p:nvPr/>
        </p:nvGrpSpPr>
        <p:grpSpPr>
          <a:xfrm>
            <a:off x="6168197" y="1498297"/>
            <a:ext cx="851009" cy="338554"/>
            <a:chOff x="1052525" y="1504957"/>
            <a:chExt cx="851009" cy="338554"/>
          </a:xfrm>
        </p:grpSpPr>
        <p:sp>
          <p:nvSpPr>
            <p:cNvPr id="1714" name="Shape 1714"/>
            <p:cNvSpPr/>
            <p:nvPr/>
          </p:nvSpPr>
          <p:spPr>
            <a:xfrm>
              <a:off x="1052525" y="1504957"/>
              <a:ext cx="8510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 6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여신의 샘</a:t>
              </a:r>
            </a:p>
          </p:txBody>
        </p:sp>
        <p:cxnSp>
          <p:nvCxnSpPr>
            <p:cNvPr id="1715" name="Shape 1715"/>
            <p:cNvCxnSpPr/>
            <p:nvPr/>
          </p:nvCxnSpPr>
          <p:spPr>
            <a:xfrm>
              <a:off x="1084480" y="1521466"/>
              <a:ext cx="816901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716" name="Shape 1716"/>
            <p:cNvCxnSpPr/>
            <p:nvPr/>
          </p:nvCxnSpPr>
          <p:spPr>
            <a:xfrm>
              <a:off x="1078261" y="1835663"/>
              <a:ext cx="816901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1717" name="Shape 1717"/>
          <p:cNvSpPr/>
          <p:nvPr/>
        </p:nvSpPr>
        <p:spPr>
          <a:xfrm>
            <a:off x="4259087" y="3735992"/>
            <a:ext cx="3074444" cy="1883279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Shape 1718"/>
          <p:cNvSpPr/>
          <p:nvPr/>
        </p:nvSpPr>
        <p:spPr>
          <a:xfrm>
            <a:off x="4618366" y="3400250"/>
            <a:ext cx="2415857" cy="31196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pic>
        <p:nvPicPr>
          <p:cNvPr id="1719" name="Shape 17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5339" y="5873653"/>
            <a:ext cx="1133814" cy="46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Shape 17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0735" y="5854903"/>
            <a:ext cx="1161436" cy="483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1" name="Shape 1721"/>
          <p:cNvGrpSpPr/>
          <p:nvPr/>
        </p:nvGrpSpPr>
        <p:grpSpPr>
          <a:xfrm>
            <a:off x="4331614" y="3741241"/>
            <a:ext cx="2925378" cy="1145430"/>
            <a:chOff x="4206337" y="3125025"/>
            <a:chExt cx="2925378" cy="1145430"/>
          </a:xfrm>
        </p:grpSpPr>
        <p:sp>
          <p:nvSpPr>
            <p:cNvPr id="1722" name="Shape 1722"/>
            <p:cNvSpPr/>
            <p:nvPr/>
          </p:nvSpPr>
          <p:spPr>
            <a:xfrm>
              <a:off x="4212326" y="3183319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23" name="Shape 17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206337" y="3188741"/>
              <a:ext cx="437380" cy="295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4" name="Shape 1724"/>
            <p:cNvSpPr/>
            <p:nvPr/>
          </p:nvSpPr>
          <p:spPr>
            <a:xfrm>
              <a:off x="4277780" y="3494153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4532571" y="3227927"/>
              <a:ext cx="957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LV30 마을회관</a:t>
              </a:r>
            </a:p>
          </p:txBody>
        </p:sp>
        <p:sp>
          <p:nvSpPr>
            <p:cNvPr id="1726" name="Shape 1726"/>
            <p:cNvSpPr/>
            <p:nvPr/>
          </p:nvSpPr>
          <p:spPr>
            <a:xfrm>
              <a:off x="5689676" y="3186428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84567" y="3240367"/>
              <a:ext cx="78418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36,000,000</a:t>
              </a:r>
            </a:p>
          </p:txBody>
        </p:sp>
        <p:pic>
          <p:nvPicPr>
            <p:cNvPr id="1728" name="Shape 17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84792" y="3216677"/>
              <a:ext cx="264371" cy="2545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29" name="Shape 1729"/>
            <p:cNvCxnSpPr/>
            <p:nvPr/>
          </p:nvCxnSpPr>
          <p:spPr>
            <a:xfrm>
              <a:off x="4285941" y="3480314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730" name="Shape 1730"/>
            <p:cNvCxnSpPr/>
            <p:nvPr/>
          </p:nvCxnSpPr>
          <p:spPr>
            <a:xfrm>
              <a:off x="4279719" y="3660707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731" name="Shape 1731"/>
            <p:cNvSpPr/>
            <p:nvPr/>
          </p:nvSpPr>
          <p:spPr>
            <a:xfrm>
              <a:off x="5755132" y="3497262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자원 보충</a:t>
              </a:r>
            </a:p>
          </p:txBody>
        </p:sp>
        <p:cxnSp>
          <p:nvCxnSpPr>
            <p:cNvPr id="1732" name="Shape 1732"/>
            <p:cNvCxnSpPr/>
            <p:nvPr/>
          </p:nvCxnSpPr>
          <p:spPr>
            <a:xfrm>
              <a:off x="5763292" y="3483423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733" name="Shape 1733"/>
            <p:cNvCxnSpPr/>
            <p:nvPr/>
          </p:nvCxnSpPr>
          <p:spPr>
            <a:xfrm>
              <a:off x="5757069" y="3663817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734" name="Shape 173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82085" y="3219594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35" name="Shape 1735"/>
            <p:cNvCxnSpPr/>
            <p:nvPr/>
          </p:nvCxnSpPr>
          <p:spPr>
            <a:xfrm>
              <a:off x="4551901" y="3125025"/>
              <a:ext cx="224147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736" name="Shape 1736"/>
            <p:cNvSpPr/>
            <p:nvPr/>
          </p:nvSpPr>
          <p:spPr>
            <a:xfrm>
              <a:off x="5691716" y="3742523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7" name="Shape 17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5057" y="3747944"/>
              <a:ext cx="437380" cy="295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8" name="Shape 1738"/>
            <p:cNvSpPr/>
            <p:nvPr/>
          </p:nvSpPr>
          <p:spPr>
            <a:xfrm>
              <a:off x="6039953" y="3787130"/>
              <a:ext cx="957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LV30 마을회관</a:t>
              </a:r>
            </a:p>
          </p:txBody>
        </p:sp>
        <p:cxnSp>
          <p:nvCxnSpPr>
            <p:cNvPr id="1739" name="Shape 1739"/>
            <p:cNvCxnSpPr/>
            <p:nvPr/>
          </p:nvCxnSpPr>
          <p:spPr>
            <a:xfrm>
              <a:off x="5767769" y="3673832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740" name="Shape 1740"/>
            <p:cNvSpPr/>
            <p:nvPr/>
          </p:nvSpPr>
          <p:spPr>
            <a:xfrm>
              <a:off x="5762721" y="4054673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진행사항 02:30:50</a:t>
              </a:r>
            </a:p>
          </p:txBody>
        </p:sp>
        <p:cxnSp>
          <p:nvCxnSpPr>
            <p:cNvPr id="1741" name="Shape 1741"/>
            <p:cNvCxnSpPr/>
            <p:nvPr/>
          </p:nvCxnSpPr>
          <p:spPr>
            <a:xfrm>
              <a:off x="5770882" y="4040835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742" name="Shape 1742"/>
            <p:cNvCxnSpPr/>
            <p:nvPr/>
          </p:nvCxnSpPr>
          <p:spPr>
            <a:xfrm>
              <a:off x="5764660" y="4221228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743" name="Shape 1743"/>
            <p:cNvSpPr/>
            <p:nvPr/>
          </p:nvSpPr>
          <p:spPr>
            <a:xfrm>
              <a:off x="4216921" y="3751114"/>
              <a:ext cx="1439999" cy="5193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4" name="Shape 17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220262" y="3756535"/>
              <a:ext cx="437380" cy="295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5" name="Shape 1745"/>
            <p:cNvSpPr/>
            <p:nvPr/>
          </p:nvSpPr>
          <p:spPr>
            <a:xfrm>
              <a:off x="4565157" y="3795723"/>
              <a:ext cx="95731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LV30 마을회관</a:t>
              </a: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4287926" y="4063264"/>
              <a:ext cx="1309091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무료건설 04:30</a:t>
              </a:r>
            </a:p>
          </p:txBody>
        </p:sp>
        <p:cxnSp>
          <p:nvCxnSpPr>
            <p:cNvPr id="1747" name="Shape 1747"/>
            <p:cNvCxnSpPr/>
            <p:nvPr/>
          </p:nvCxnSpPr>
          <p:spPr>
            <a:xfrm>
              <a:off x="4296087" y="4049426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748" name="Shape 1748"/>
            <p:cNvCxnSpPr/>
            <p:nvPr/>
          </p:nvCxnSpPr>
          <p:spPr>
            <a:xfrm>
              <a:off x="4289864" y="4229819"/>
              <a:ext cx="127015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749" name="Shape 174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399805" y="3777592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0" name="Shape 175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839417" y="3219014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1" name="Shape 175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857138" y="3777010"/>
              <a:ext cx="242955" cy="24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2" name="Shape 1752"/>
          <p:cNvSpPr/>
          <p:nvPr/>
        </p:nvSpPr>
        <p:spPr>
          <a:xfrm>
            <a:off x="719393" y="713493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Shape 1753"/>
          <p:cNvSpPr/>
          <p:nvPr/>
        </p:nvSpPr>
        <p:spPr>
          <a:xfrm>
            <a:off x="727235" y="855219"/>
            <a:ext cx="284383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4" name="Shape 17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67579" y="1712381"/>
            <a:ext cx="1247895" cy="84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Shape 17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89155" y="2095456"/>
            <a:ext cx="606991" cy="519204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Shape 1756"/>
          <p:cNvSpPr/>
          <p:nvPr/>
        </p:nvSpPr>
        <p:spPr>
          <a:xfrm>
            <a:off x="754300" y="3361428"/>
            <a:ext cx="2846648" cy="169509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Shape 1757"/>
          <p:cNvSpPr/>
          <p:nvPr/>
        </p:nvSpPr>
        <p:spPr>
          <a:xfrm>
            <a:off x="1371287" y="4663798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1758" name="Shape 1758"/>
          <p:cNvSpPr/>
          <p:nvPr/>
        </p:nvSpPr>
        <p:spPr>
          <a:xfrm>
            <a:off x="865811" y="5402314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마을 회관 건설 완료</a:t>
            </a:r>
          </a:p>
        </p:txBody>
      </p:sp>
      <p:cxnSp>
        <p:nvCxnSpPr>
          <p:cNvPr id="1759" name="Shape 1759"/>
          <p:cNvCxnSpPr/>
          <p:nvPr/>
        </p:nvCxnSpPr>
        <p:spPr>
          <a:xfrm flipH="1" rot="10800000">
            <a:off x="860066" y="5392983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60" name="Shape 1760"/>
          <p:cNvCxnSpPr/>
          <p:nvPr/>
        </p:nvCxnSpPr>
        <p:spPr>
          <a:xfrm flipH="1" rot="10800000">
            <a:off x="887879" y="581675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61" name="Shape 1761"/>
          <p:cNvSpPr/>
          <p:nvPr/>
        </p:nvSpPr>
        <p:spPr>
          <a:xfrm>
            <a:off x="8297121" y="2207402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Shape 1762"/>
          <p:cNvSpPr/>
          <p:nvPr/>
        </p:nvSpPr>
        <p:spPr>
          <a:xfrm>
            <a:off x="8318314" y="4314676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골드를 소비하여 바로 여신의 샘을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Shape 1763"/>
          <p:cNvSpPr/>
          <p:nvPr/>
        </p:nvSpPr>
        <p:spPr>
          <a:xfrm>
            <a:off x="9088018" y="5688692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4" name="Shape 176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243021" y="592189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Shape 1765"/>
          <p:cNvSpPr/>
          <p:nvPr/>
        </p:nvSpPr>
        <p:spPr>
          <a:xfrm>
            <a:off x="9549568" y="5902828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1766" name="Shape 1766"/>
          <p:cNvSpPr/>
          <p:nvPr/>
        </p:nvSpPr>
        <p:spPr>
          <a:xfrm>
            <a:off x="9100429" y="5673457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1767" name="Shape 1767"/>
          <p:cNvSpPr/>
          <p:nvPr/>
        </p:nvSpPr>
        <p:spPr>
          <a:xfrm>
            <a:off x="9016299" y="3620442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8" name="Shape 176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98196" y="385365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Shape 1769"/>
          <p:cNvSpPr/>
          <p:nvPr/>
        </p:nvSpPr>
        <p:spPr>
          <a:xfrm>
            <a:off x="9504743" y="3834580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1770" name="Shape 1770"/>
          <p:cNvSpPr/>
          <p:nvPr/>
        </p:nvSpPr>
        <p:spPr>
          <a:xfrm>
            <a:off x="9055604" y="3605208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1771" name="Shape 1771"/>
          <p:cNvSpPr/>
          <p:nvPr/>
        </p:nvSpPr>
        <p:spPr>
          <a:xfrm>
            <a:off x="8254734" y="741339"/>
            <a:ext cx="3146691" cy="845914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자원이 부족 시 자원보충 버튼을 클릭 시 자원 사용, 구매 화면으로 이동 합니다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(S2_자원구매 및 사용.PPT)</a:t>
            </a:r>
          </a:p>
        </p:txBody>
      </p:sp>
      <p:cxnSp>
        <p:nvCxnSpPr>
          <p:cNvPr id="1772" name="Shape 1772"/>
          <p:cNvCxnSpPr>
            <a:stCxn id="1771" idx="1"/>
            <a:endCxn id="1726" idx="3"/>
          </p:cNvCxnSpPr>
          <p:nvPr/>
        </p:nvCxnSpPr>
        <p:spPr>
          <a:xfrm flipH="1">
            <a:off x="7254834" y="1164297"/>
            <a:ext cx="999900" cy="2898000"/>
          </a:xfrm>
          <a:prstGeom prst="bentConnector3">
            <a:avLst>
              <a:gd fmla="val 49994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773" name="Shape 1773"/>
          <p:cNvCxnSpPr>
            <a:stCxn id="1761" idx="1"/>
            <a:endCxn id="1736" idx="3"/>
          </p:cNvCxnSpPr>
          <p:nvPr/>
        </p:nvCxnSpPr>
        <p:spPr>
          <a:xfrm flipH="1">
            <a:off x="7257021" y="3204714"/>
            <a:ext cx="1040100" cy="1413600"/>
          </a:xfrm>
          <a:prstGeom prst="bentConnector3">
            <a:avLst>
              <a:gd fmla="val 25006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774" name="Shape 1774"/>
          <p:cNvCxnSpPr>
            <a:stCxn id="1762" idx="1"/>
            <a:endCxn id="1719" idx="0"/>
          </p:cNvCxnSpPr>
          <p:nvPr/>
        </p:nvCxnSpPr>
        <p:spPr>
          <a:xfrm flipH="1">
            <a:off x="5542114" y="5311987"/>
            <a:ext cx="2776200" cy="5616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775" name="Shape 1775"/>
          <p:cNvCxnSpPr>
            <a:stCxn id="1752" idx="3"/>
            <a:endCxn id="1722" idx="1"/>
          </p:cNvCxnSpPr>
          <p:nvPr/>
        </p:nvCxnSpPr>
        <p:spPr>
          <a:xfrm>
            <a:off x="3566042" y="1710805"/>
            <a:ext cx="771600" cy="23484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776" name="Shape 1776"/>
          <p:cNvCxnSpPr>
            <a:stCxn id="1756" idx="3"/>
            <a:endCxn id="1743" idx="1"/>
          </p:cNvCxnSpPr>
          <p:nvPr/>
        </p:nvCxnSpPr>
        <p:spPr>
          <a:xfrm>
            <a:off x="3600948" y="4208974"/>
            <a:ext cx="741300" cy="4179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777" name="Shape 1777"/>
          <p:cNvCxnSpPr>
            <a:stCxn id="1756" idx="2"/>
            <a:endCxn id="1758" idx="0"/>
          </p:cNvCxnSpPr>
          <p:nvPr/>
        </p:nvCxnSpPr>
        <p:spPr>
          <a:xfrm>
            <a:off x="2177624" y="5056520"/>
            <a:ext cx="5700" cy="34590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778" name="Shape 1778"/>
          <p:cNvSpPr/>
          <p:nvPr/>
        </p:nvSpPr>
        <p:spPr>
          <a:xfrm>
            <a:off x="1474390" y="4258821"/>
            <a:ext cx="136349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00:04:30</a:t>
            </a:r>
          </a:p>
        </p:txBody>
      </p:sp>
      <p:sp>
        <p:nvSpPr>
          <p:cNvPr id="1779" name="Shape 1779"/>
          <p:cNvSpPr/>
          <p:nvPr/>
        </p:nvSpPr>
        <p:spPr>
          <a:xfrm>
            <a:off x="857762" y="3508380"/>
            <a:ext cx="2708766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 한 번에 한 개의 건물만 업그레이드가</a:t>
            </a:r>
            <a:b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가능합니다. 골드를 소비하시면 현재 업그레이드 중의 건물을 가속 업그레이드 하실 수 있습니다.</a:t>
            </a:r>
          </a:p>
        </p:txBody>
      </p:sp>
      <p:sp>
        <p:nvSpPr>
          <p:cNvPr id="1780" name="Shape 1780"/>
          <p:cNvSpPr/>
          <p:nvPr/>
        </p:nvSpPr>
        <p:spPr>
          <a:xfrm>
            <a:off x="8363149" y="2366826"/>
            <a:ext cx="2708766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 한 번에 한 개의 건물만 업그레이드가</a:t>
            </a:r>
            <a:b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가능합니다. 골드를 소비하시면 현재 업그레이드 중의 건물을 가속 업그레이드 하실 수 있습니다.</a:t>
            </a:r>
          </a:p>
        </p:txBody>
      </p:sp>
      <p:sp>
        <p:nvSpPr>
          <p:cNvPr id="1781" name="Shape 1781"/>
          <p:cNvSpPr/>
          <p:nvPr/>
        </p:nvSpPr>
        <p:spPr>
          <a:xfrm>
            <a:off x="8996313" y="3201123"/>
            <a:ext cx="1363491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02:30:50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 txBox="1"/>
          <p:nvPr>
            <p:ph idx="1" type="body"/>
          </p:nvPr>
        </p:nvSpPr>
        <p:spPr>
          <a:xfrm>
            <a:off x="272705" y="12331"/>
            <a:ext cx="817204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업그레이드 중 세부 정보 -&gt; 업그레이드 취소 )</a:t>
            </a:r>
          </a:p>
        </p:txBody>
      </p:sp>
      <p:grpSp>
        <p:nvGrpSpPr>
          <p:cNvPr id="1787" name="Shape 1787"/>
          <p:cNvGrpSpPr/>
          <p:nvPr/>
        </p:nvGrpSpPr>
        <p:grpSpPr>
          <a:xfrm>
            <a:off x="624845" y="714475"/>
            <a:ext cx="3205475" cy="5688815"/>
            <a:chOff x="750352" y="956523"/>
            <a:chExt cx="3205475" cy="5688815"/>
          </a:xfrm>
        </p:grpSpPr>
        <p:pic>
          <p:nvPicPr>
            <p:cNvPr id="1788" name="Shape 17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0352" y="956523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9" name="Shape 1789"/>
            <p:cNvSpPr/>
            <p:nvPr/>
          </p:nvSpPr>
          <p:spPr>
            <a:xfrm>
              <a:off x="753283" y="956523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Shape 1790"/>
            <p:cNvSpPr/>
            <p:nvPr/>
          </p:nvSpPr>
          <p:spPr>
            <a:xfrm>
              <a:off x="1149195" y="984369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91" name="Shape 17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13533" y="1021908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2" name="Shape 17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66954" y="1034036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3" name="Shape 17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19464" y="1031240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4" name="Shape 17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54925" y="1021908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5" name="Shape 1795"/>
            <p:cNvSpPr/>
            <p:nvPr/>
          </p:nvSpPr>
          <p:spPr>
            <a:xfrm>
              <a:off x="1388198" y="1023626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2044448" y="1017404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2747356" y="1029844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798" name="Shape 1798"/>
            <p:cNvSpPr/>
            <p:nvPr/>
          </p:nvSpPr>
          <p:spPr>
            <a:xfrm>
              <a:off x="3440942" y="1014291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grpSp>
          <p:nvGrpSpPr>
            <p:cNvPr id="1799" name="Shape 1799"/>
            <p:cNvGrpSpPr/>
            <p:nvPr/>
          </p:nvGrpSpPr>
          <p:grpSpPr>
            <a:xfrm>
              <a:off x="827511" y="6138566"/>
              <a:ext cx="636274" cy="438195"/>
              <a:chOff x="4489398" y="5962294"/>
              <a:chExt cx="522334" cy="381706"/>
            </a:xfrm>
          </p:grpSpPr>
          <p:sp>
            <p:nvSpPr>
              <p:cNvPr id="1800" name="Shape 1800"/>
              <p:cNvSpPr/>
              <p:nvPr/>
            </p:nvSpPr>
            <p:spPr>
              <a:xfrm>
                <a:off x="4489398" y="5962294"/>
                <a:ext cx="522334" cy="381706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19191"/>
                  </a:gs>
                </a:gsLst>
                <a:lin ang="5400000" scaled="0"/>
              </a:gradFill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Shape 1801"/>
              <p:cNvSpPr/>
              <p:nvPr/>
            </p:nvSpPr>
            <p:spPr>
              <a:xfrm rot="10800000">
                <a:off x="4572768" y="6054670"/>
                <a:ext cx="336929" cy="205366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02" name="Shape 1802"/>
            <p:cNvSpPr/>
            <p:nvPr/>
          </p:nvSpPr>
          <p:spPr>
            <a:xfrm>
              <a:off x="1286095" y="1522887"/>
              <a:ext cx="8510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 5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여신의 샘</a:t>
              </a:r>
            </a:p>
          </p:txBody>
        </p:sp>
        <p:cxnSp>
          <p:nvCxnSpPr>
            <p:cNvPr id="1803" name="Shape 1803"/>
            <p:cNvCxnSpPr/>
            <p:nvPr/>
          </p:nvCxnSpPr>
          <p:spPr>
            <a:xfrm>
              <a:off x="1318050" y="1539396"/>
              <a:ext cx="816901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804" name="Shape 1804"/>
            <p:cNvCxnSpPr/>
            <p:nvPr/>
          </p:nvCxnSpPr>
          <p:spPr>
            <a:xfrm>
              <a:off x="1311830" y="1850417"/>
              <a:ext cx="816901" cy="0"/>
            </a:xfrm>
            <a:prstGeom prst="straightConnector1">
              <a:avLst/>
            </a:prstGeom>
            <a:noFill/>
            <a:ln cap="flat" cmpd="sng" w="9525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805" name="Shape 1805"/>
            <p:cNvSpPr/>
            <p:nvPr/>
          </p:nvSpPr>
          <p:spPr>
            <a:xfrm>
              <a:off x="2534746" y="2031053"/>
              <a:ext cx="1166503" cy="1110086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2700">
              <a:solidFill>
                <a:srgbClr val="FFF2CC"/>
              </a:solidFill>
              <a:prstDash val="dash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6" name="Shape 1806"/>
            <p:cNvGrpSpPr/>
            <p:nvPr/>
          </p:nvGrpSpPr>
          <p:grpSpPr>
            <a:xfrm>
              <a:off x="2503485" y="1784134"/>
              <a:ext cx="1391867" cy="1357005"/>
              <a:chOff x="6065680" y="1617041"/>
              <a:chExt cx="1391867" cy="1357005"/>
            </a:xfrm>
          </p:grpSpPr>
          <p:sp>
            <p:nvSpPr>
              <p:cNvPr id="1807" name="Shape 1807"/>
              <p:cNvSpPr/>
              <p:nvPr/>
            </p:nvSpPr>
            <p:spPr>
              <a:xfrm>
                <a:off x="6104519" y="1617041"/>
                <a:ext cx="1214691" cy="1357005"/>
              </a:xfrm>
              <a:prstGeom prst="roundRect">
                <a:avLst>
                  <a:gd fmla="val 0" name="adj"/>
                </a:avLst>
              </a:prstGeom>
              <a:solidFill>
                <a:schemeClr val="dk1"/>
              </a:solidFill>
              <a:ln cap="flat" cmpd="sng" w="12700">
                <a:solidFill>
                  <a:srgbClr val="FFF2CC"/>
                </a:solidFill>
                <a:prstDash val="dashDot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Shape 1808"/>
              <p:cNvSpPr/>
              <p:nvPr/>
            </p:nvSpPr>
            <p:spPr>
              <a:xfrm>
                <a:off x="6065680" y="1643125"/>
                <a:ext cx="1391867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여신의 샘은 여신의 </a:t>
                </a:r>
              </a:p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기운으로 가득한 건물입니다.</a:t>
                </a:r>
              </a:p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1" sz="9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여신들께 소원을 빌어</a:t>
                </a:r>
              </a:p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필요한 자원을 얻어보세요. </a:t>
                </a:r>
              </a:p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1" sz="9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09" name="Shape 1809"/>
            <p:cNvSpPr/>
            <p:nvPr/>
          </p:nvSpPr>
          <p:spPr>
            <a:xfrm>
              <a:off x="859223" y="3460378"/>
              <a:ext cx="2994952" cy="189265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10" name="Shape 1810"/>
            <p:cNvCxnSpPr/>
            <p:nvPr/>
          </p:nvCxnSpPr>
          <p:spPr>
            <a:xfrm>
              <a:off x="859223" y="3758953"/>
              <a:ext cx="299495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811" name="Shape 1811"/>
            <p:cNvSpPr/>
            <p:nvPr/>
          </p:nvSpPr>
          <p:spPr>
            <a:xfrm>
              <a:off x="1929778" y="3471901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세부 정보</a:t>
              </a:r>
            </a:p>
          </p:txBody>
        </p:sp>
        <p:pic>
          <p:nvPicPr>
            <p:cNvPr id="1812" name="Shape 18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16160" y="3453326"/>
              <a:ext cx="364318" cy="326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3" name="Shape 1813"/>
            <p:cNvSpPr/>
            <p:nvPr/>
          </p:nvSpPr>
          <p:spPr>
            <a:xfrm>
              <a:off x="1248228" y="3831167"/>
              <a:ext cx="2508789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식량                          1000 </a:t>
              </a:r>
              <a:r>
                <a:rPr b="1" lang="ko-KR" sz="1000">
                  <a:solidFill>
                    <a:srgbClr val="385623"/>
                  </a:solidFill>
                  <a:latin typeface="Arial"/>
                  <a:ea typeface="Arial"/>
                  <a:cs typeface="Arial"/>
                  <a:sym typeface="Arial"/>
                </a:rPr>
                <a:t>+ 200</a:t>
              </a:r>
            </a:p>
          </p:txBody>
        </p:sp>
        <p:sp>
          <p:nvSpPr>
            <p:cNvPr id="1814" name="Shape 1814"/>
            <p:cNvSpPr/>
            <p:nvPr/>
          </p:nvSpPr>
          <p:spPr>
            <a:xfrm>
              <a:off x="1562853" y="6194666"/>
              <a:ext cx="1086881" cy="31704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Shape 1815"/>
            <p:cNvSpPr/>
            <p:nvPr/>
          </p:nvSpPr>
          <p:spPr>
            <a:xfrm>
              <a:off x="1731435" y="6221748"/>
              <a:ext cx="776758" cy="254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pic>
          <p:nvPicPr>
            <p:cNvPr id="1816" name="Shape 18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34953" y="3906407"/>
              <a:ext cx="206395" cy="198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7" name="Shape 18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10266" y="4155321"/>
              <a:ext cx="235831" cy="194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8" name="Shape 18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10663" y="4399701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9" name="Shape 18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8546" y="4678957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0" name="Shape 1820"/>
            <p:cNvSpPr/>
            <p:nvPr/>
          </p:nvSpPr>
          <p:spPr>
            <a:xfrm>
              <a:off x="1248228" y="4090723"/>
              <a:ext cx="2508789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목재                          1000 </a:t>
              </a:r>
              <a:r>
                <a:rPr b="1" lang="ko-KR" sz="1000">
                  <a:solidFill>
                    <a:srgbClr val="385623"/>
                  </a:solidFill>
                  <a:latin typeface="Arial"/>
                  <a:ea typeface="Arial"/>
                  <a:cs typeface="Arial"/>
                  <a:sym typeface="Arial"/>
                </a:rPr>
                <a:t>+ 200</a:t>
              </a: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1248228" y="4350280"/>
              <a:ext cx="2508789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석재                          1000 </a:t>
              </a:r>
              <a:r>
                <a:rPr b="1" lang="ko-KR" sz="1000">
                  <a:solidFill>
                    <a:srgbClr val="385623"/>
                  </a:solidFill>
                  <a:latin typeface="Arial"/>
                  <a:ea typeface="Arial"/>
                  <a:cs typeface="Arial"/>
                  <a:sym typeface="Arial"/>
                </a:rPr>
                <a:t>+ 200</a:t>
              </a: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1248228" y="4609835"/>
              <a:ext cx="2508789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철광석                       1000 </a:t>
              </a:r>
              <a:r>
                <a:rPr b="1" lang="ko-KR" sz="1000">
                  <a:solidFill>
                    <a:srgbClr val="385623"/>
                  </a:solidFill>
                  <a:latin typeface="Arial"/>
                  <a:ea typeface="Arial"/>
                  <a:cs typeface="Arial"/>
                  <a:sym typeface="Arial"/>
                </a:rPr>
                <a:t>+ 2000</a:t>
              </a: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1248228" y="4869392"/>
              <a:ext cx="2508789" cy="293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무료 소원                   5      </a:t>
              </a:r>
              <a:r>
                <a:rPr b="1" lang="ko-KR" sz="1000">
                  <a:solidFill>
                    <a:srgbClr val="385623"/>
                  </a:solidFill>
                  <a:latin typeface="Arial"/>
                  <a:ea typeface="Arial"/>
                  <a:cs typeface="Arial"/>
                  <a:sym typeface="Arial"/>
                </a:rPr>
                <a:t>+ 1</a:t>
              </a:r>
            </a:p>
          </p:txBody>
        </p:sp>
        <p:pic>
          <p:nvPicPr>
            <p:cNvPr id="1824" name="Shape 18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13459" y="1956466"/>
              <a:ext cx="1230459" cy="1230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5" name="Shape 1825"/>
            <p:cNvSpPr/>
            <p:nvPr/>
          </p:nvSpPr>
          <p:spPr>
            <a:xfrm>
              <a:off x="1286095" y="3147805"/>
              <a:ext cx="895349" cy="102040"/>
            </a:xfrm>
            <a:prstGeom prst="rect">
              <a:avLst/>
            </a:prstGeom>
            <a:solidFill>
              <a:srgbClr val="833C0B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1334991" y="3150185"/>
              <a:ext cx="331312" cy="98864"/>
            </a:xfrm>
            <a:prstGeom prst="rect">
              <a:avLst/>
            </a:pr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7" name="Shape 1827"/>
            <p:cNvGrpSpPr/>
            <p:nvPr/>
          </p:nvGrpSpPr>
          <p:grpSpPr>
            <a:xfrm>
              <a:off x="1193861" y="3109210"/>
              <a:ext cx="155415" cy="146819"/>
              <a:chOff x="1403508" y="3097632"/>
              <a:chExt cx="210564" cy="198917"/>
            </a:xfrm>
          </p:grpSpPr>
          <p:sp>
            <p:nvSpPr>
              <p:cNvPr id="1828" name="Shape 1828"/>
              <p:cNvSpPr/>
              <p:nvPr/>
            </p:nvSpPr>
            <p:spPr>
              <a:xfrm>
                <a:off x="1403508" y="3097632"/>
                <a:ext cx="210564" cy="198917"/>
              </a:xfrm>
              <a:prstGeom prst="ellipse">
                <a:avLst/>
              </a:prstGeom>
              <a:solidFill>
                <a:srgbClr val="3F3F3F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Shape 1829"/>
              <p:cNvSpPr/>
              <p:nvPr/>
            </p:nvSpPr>
            <p:spPr>
              <a:xfrm rot="-5400000">
                <a:off x="1436859" y="3114827"/>
                <a:ext cx="138121" cy="137912"/>
              </a:xfrm>
              <a:prstGeom prst="striped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FFDC9B"/>
                  </a:gs>
                  <a:gs pos="50000">
                    <a:srgbClr val="FFD68D"/>
                  </a:gs>
                  <a:gs pos="100000">
                    <a:srgbClr val="FFD478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0" name="Shape 1830"/>
            <p:cNvSpPr/>
            <p:nvPr/>
          </p:nvSpPr>
          <p:spPr>
            <a:xfrm>
              <a:off x="1467683" y="2979590"/>
              <a:ext cx="521296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01:14:11</a:t>
              </a: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2774025" y="6191032"/>
              <a:ext cx="1080526" cy="3206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2802560" y="6227642"/>
              <a:ext cx="10963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업그레이드 취소</a:t>
              </a:r>
            </a:p>
          </p:txBody>
        </p:sp>
      </p:grpSp>
      <p:grpSp>
        <p:nvGrpSpPr>
          <p:cNvPr id="1833" name="Shape 1833"/>
          <p:cNvGrpSpPr/>
          <p:nvPr/>
        </p:nvGrpSpPr>
        <p:grpSpPr>
          <a:xfrm>
            <a:off x="8853386" y="4899920"/>
            <a:ext cx="2672987" cy="1495340"/>
            <a:chOff x="4344489" y="2333202"/>
            <a:chExt cx="2672987" cy="1495340"/>
          </a:xfrm>
        </p:grpSpPr>
        <p:sp>
          <p:nvSpPr>
            <p:cNvPr id="1834" name="Shape 1834"/>
            <p:cNvSpPr/>
            <p:nvPr/>
          </p:nvSpPr>
          <p:spPr>
            <a:xfrm>
              <a:off x="4363257" y="2333202"/>
              <a:ext cx="2609834" cy="1495340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5015621" y="3375580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4344489" y="2468825"/>
              <a:ext cx="2672987" cy="600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업그레이드를 취소 할 경우 아이템은 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절반만 복구 되어집니다. 업그레이드를 취소 하시겠습니까 ?</a:t>
              </a:r>
            </a:p>
          </p:txBody>
        </p:sp>
      </p:grpSp>
      <p:sp>
        <p:nvSpPr>
          <p:cNvPr id="1837" name="Shape 1837"/>
          <p:cNvSpPr/>
          <p:nvPr/>
        </p:nvSpPr>
        <p:spPr>
          <a:xfrm>
            <a:off x="4183383" y="4817058"/>
            <a:ext cx="4584757" cy="115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건물의 업그레이드 중에 세부정보를 누르면 나오는 화면입니다.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취소할 경우 절반의 아이템만 복구 받습니다.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적용된 가속 아이템은 돌려받지 않습니다.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 버튼을 누르면 팝업창이 호출됩니다.</a:t>
            </a:r>
          </a:p>
        </p:txBody>
      </p:sp>
      <p:cxnSp>
        <p:nvCxnSpPr>
          <p:cNvPr id="1838" name="Shape 1838"/>
          <p:cNvCxnSpPr>
            <a:stCxn id="1837" idx="1"/>
            <a:endCxn id="1831" idx="3"/>
          </p:cNvCxnSpPr>
          <p:nvPr/>
        </p:nvCxnSpPr>
        <p:spPr>
          <a:xfrm flipH="1">
            <a:off x="3729183" y="5394139"/>
            <a:ext cx="454200" cy="715200"/>
          </a:xfrm>
          <a:prstGeom prst="bentConnector3">
            <a:avLst>
              <a:gd fmla="val 50015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839" name="Shape 1839"/>
          <p:cNvSpPr/>
          <p:nvPr/>
        </p:nvSpPr>
        <p:spPr>
          <a:xfrm>
            <a:off x="4181978" y="3677112"/>
            <a:ext cx="4584757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레벨에 추가되는 정보를 표기해줍니다.</a:t>
            </a:r>
          </a:p>
        </p:txBody>
      </p:sp>
      <p:cxnSp>
        <p:nvCxnSpPr>
          <p:cNvPr id="1840" name="Shape 1840"/>
          <p:cNvCxnSpPr>
            <a:stCxn id="1839" idx="1"/>
            <a:endCxn id="1809" idx="3"/>
          </p:cNvCxnSpPr>
          <p:nvPr/>
        </p:nvCxnSpPr>
        <p:spPr>
          <a:xfrm flipH="1">
            <a:off x="3728678" y="3833886"/>
            <a:ext cx="453300" cy="3309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 요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641827" y="550420"/>
            <a:ext cx="11216797" cy="2183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“여신의 샘” 의 정의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1일 최대 200회만큼 소원을 이용하여 필요한 자원을 얻을 수 있습니다. 자원은 식량, 목재, 석재, 철광석을 말합니다.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매일 n회만큼 소원을 무료로 사용할 수 있습니다.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포인트를 누적하여 등급에 따라 특별한 보상을 받을 수 있습니다.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641827" y="2733675"/>
            <a:ext cx="6349523" cy="1626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필요한 자원을 얻게 함으로서 플레이에 도움을 준다.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신앙 보너스 보상을 통해 크라운 소모를 유도할 수 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여신을 활용하여, 유저와 여신 간의 상호작용이 오고 갈 수 있도록 한다.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hape 1845"/>
          <p:cNvSpPr txBox="1"/>
          <p:nvPr>
            <p:ph idx="1" type="body"/>
          </p:nvPr>
        </p:nvSpPr>
        <p:spPr>
          <a:xfrm>
            <a:off x="272705" y="12331"/>
            <a:ext cx="817204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가속 아이템 사용 )</a:t>
            </a:r>
          </a:p>
        </p:txBody>
      </p:sp>
      <p:grpSp>
        <p:nvGrpSpPr>
          <p:cNvPr id="1846" name="Shape 1846"/>
          <p:cNvGrpSpPr/>
          <p:nvPr/>
        </p:nvGrpSpPr>
        <p:grpSpPr>
          <a:xfrm>
            <a:off x="624845" y="714475"/>
            <a:ext cx="3205474" cy="5688815"/>
            <a:chOff x="624845" y="714475"/>
            <a:chExt cx="3205474" cy="5688815"/>
          </a:xfrm>
        </p:grpSpPr>
        <p:pic>
          <p:nvPicPr>
            <p:cNvPr id="1847" name="Shape 18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4845" y="714475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8" name="Shape 1848"/>
            <p:cNvSpPr/>
            <p:nvPr/>
          </p:nvSpPr>
          <p:spPr>
            <a:xfrm>
              <a:off x="627777" y="714475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1023688" y="742320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50" name="Shape 18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8026" y="779860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Shape 18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41448" y="791987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Shape 18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93958" y="789191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3" name="Shape 18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29419" y="779860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4" name="Shape 1854"/>
            <p:cNvSpPr/>
            <p:nvPr/>
          </p:nvSpPr>
          <p:spPr>
            <a:xfrm>
              <a:off x="1262691" y="781579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855" name="Shape 1855"/>
            <p:cNvSpPr/>
            <p:nvPr/>
          </p:nvSpPr>
          <p:spPr>
            <a:xfrm>
              <a:off x="1918941" y="775356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856" name="Shape 1856"/>
            <p:cNvSpPr/>
            <p:nvPr/>
          </p:nvSpPr>
          <p:spPr>
            <a:xfrm>
              <a:off x="2621850" y="787795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3315435" y="772243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grpSp>
          <p:nvGrpSpPr>
            <p:cNvPr id="1858" name="Shape 1858"/>
            <p:cNvGrpSpPr/>
            <p:nvPr/>
          </p:nvGrpSpPr>
          <p:grpSpPr>
            <a:xfrm>
              <a:off x="702005" y="5896518"/>
              <a:ext cx="636274" cy="438195"/>
              <a:chOff x="4489398" y="5962294"/>
              <a:chExt cx="522334" cy="381706"/>
            </a:xfrm>
          </p:grpSpPr>
          <p:sp>
            <p:nvSpPr>
              <p:cNvPr id="1859" name="Shape 1859"/>
              <p:cNvSpPr/>
              <p:nvPr/>
            </p:nvSpPr>
            <p:spPr>
              <a:xfrm>
                <a:off x="4489398" y="5962294"/>
                <a:ext cx="522334" cy="381706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19191"/>
                  </a:gs>
                </a:gsLst>
                <a:lin ang="5400000" scaled="0"/>
              </a:gradFill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Shape 1860"/>
              <p:cNvSpPr/>
              <p:nvPr/>
            </p:nvSpPr>
            <p:spPr>
              <a:xfrm rot="10800000">
                <a:off x="4572768" y="6054670"/>
                <a:ext cx="336929" cy="205366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1" name="Shape 1861"/>
            <p:cNvSpPr/>
            <p:nvPr/>
          </p:nvSpPr>
          <p:spPr>
            <a:xfrm>
              <a:off x="1437346" y="5952617"/>
              <a:ext cx="1086881" cy="31704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1605929" y="5979701"/>
              <a:ext cx="776758" cy="254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2648519" y="5948985"/>
              <a:ext cx="1080526" cy="3206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2677055" y="5985594"/>
              <a:ext cx="10963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업그레이드 취소</a:t>
              </a:r>
            </a:p>
          </p:txBody>
        </p:sp>
      </p:grpSp>
      <p:grpSp>
        <p:nvGrpSpPr>
          <p:cNvPr id="1865" name="Shape 1865"/>
          <p:cNvGrpSpPr/>
          <p:nvPr/>
        </p:nvGrpSpPr>
        <p:grpSpPr>
          <a:xfrm>
            <a:off x="709337" y="1456190"/>
            <a:ext cx="3020086" cy="2920326"/>
            <a:chOff x="1007929" y="1735975"/>
            <a:chExt cx="3020086" cy="2920326"/>
          </a:xfrm>
        </p:grpSpPr>
        <p:sp>
          <p:nvSpPr>
            <p:cNvPr id="1866" name="Shape 1866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1870" name="Shape 187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Shape 187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2" name="Shape 187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3" name="Shape 1873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1876" name="Shape 1876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Shape 1877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Shape 1878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1879" name="Shape 1879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1880" name="Shape 1880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881" name="Shape 1881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1884" name="Shape 1884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2041249" y="1759706"/>
              <a:ext cx="12073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</a:t>
              </a:r>
            </a:p>
          </p:txBody>
        </p:sp>
        <p:sp>
          <p:nvSpPr>
            <p:cNvPr id="1886" name="Shape 1886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1887" name="Shape 1887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8" name="Shape 1888"/>
          <p:cNvSpPr/>
          <p:nvPr/>
        </p:nvSpPr>
        <p:spPr>
          <a:xfrm>
            <a:off x="4106792" y="1800475"/>
            <a:ext cx="5090474" cy="52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진행상태 </a:t>
            </a: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시간 정보 )</a:t>
            </a: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시간에 따라 게이지가 줄어드는 방식</a:t>
            </a:r>
          </a:p>
        </p:txBody>
      </p:sp>
      <p:sp>
        <p:nvSpPr>
          <p:cNvPr id="1889" name="Shape 1889"/>
          <p:cNvSpPr/>
          <p:nvPr/>
        </p:nvSpPr>
        <p:spPr>
          <a:xfrm>
            <a:off x="4106792" y="1318963"/>
            <a:ext cx="509047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1890" name="Shape 1890"/>
          <p:cNvSpPr/>
          <p:nvPr/>
        </p:nvSpPr>
        <p:spPr>
          <a:xfrm>
            <a:off x="4110923" y="3753867"/>
            <a:ext cx="4333828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입력한 가속 아이템 사용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만약, 아이템을 사용할 때. 예정된 시간보다도 많으면 시간초과 경고 팝업 호출</a:t>
            </a:r>
          </a:p>
        </p:txBody>
      </p:sp>
      <p:sp>
        <p:nvSpPr>
          <p:cNvPr id="1891" name="Shape 1891"/>
          <p:cNvSpPr/>
          <p:nvPr/>
        </p:nvSpPr>
        <p:spPr>
          <a:xfrm>
            <a:off x="4106792" y="2414143"/>
            <a:ext cx="5428349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리스트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가속 항목에 따라 현재 보유 중인 아이템만 나오도록 처리.</a:t>
            </a: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Ex ) 건축, 업그레이드 중일 때 ( 건축 가속 -&gt; 일반 가속 )</a:t>
            </a: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 나옴.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사용하는 아이템 선택 시, 선택 테두리를 표시.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좌우 화살표를 누르게 되면 아이템이 버튼에 따라 좌우로 넘어 감.</a:t>
            </a:r>
          </a:p>
        </p:txBody>
      </p:sp>
      <p:sp>
        <p:nvSpPr>
          <p:cNvPr id="1892" name="Shape 1892"/>
          <p:cNvSpPr/>
          <p:nvPr/>
        </p:nvSpPr>
        <p:spPr>
          <a:xfrm>
            <a:off x="4101132" y="4614601"/>
            <a:ext cx="5428349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슬라이드 기능</a:t>
            </a:r>
            <a:b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‘+’, ’-’ 화살표를 사용하여 아이템 커서 이동이 가능.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슬라이드 바를 사용하여 좌/우 빠른 이동이 가능.</a:t>
            </a:r>
          </a:p>
        </p:txBody>
      </p:sp>
      <p:sp>
        <p:nvSpPr>
          <p:cNvPr id="1893" name="Shape 1893"/>
          <p:cNvSpPr/>
          <p:nvPr/>
        </p:nvSpPr>
        <p:spPr>
          <a:xfrm>
            <a:off x="9009675" y="3262059"/>
            <a:ext cx="2927605" cy="1813293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Shape 1894"/>
          <p:cNvSpPr/>
          <p:nvPr/>
        </p:nvSpPr>
        <p:spPr>
          <a:xfrm>
            <a:off x="9818867" y="4563157"/>
            <a:ext cx="1380931" cy="30790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1895" name="Shape 1895"/>
          <p:cNvCxnSpPr>
            <a:stCxn id="1889" idx="1"/>
            <a:endCxn id="1867" idx="3"/>
          </p:cNvCxnSpPr>
          <p:nvPr/>
        </p:nvCxnSpPr>
        <p:spPr>
          <a:xfrm flipH="1">
            <a:off x="3708692" y="1475737"/>
            <a:ext cx="398100" cy="1560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896" name="Shape 1896"/>
          <p:cNvCxnSpPr>
            <a:stCxn id="1888" idx="1"/>
            <a:endCxn id="1881" idx="3"/>
          </p:cNvCxnSpPr>
          <p:nvPr/>
        </p:nvCxnSpPr>
        <p:spPr>
          <a:xfrm rot="10800000">
            <a:off x="3552392" y="1993273"/>
            <a:ext cx="554400" cy="70800"/>
          </a:xfrm>
          <a:prstGeom prst="bentConnector3">
            <a:avLst>
              <a:gd fmla="val 49987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897" name="Shape 1897"/>
          <p:cNvCxnSpPr>
            <a:stCxn id="1890" idx="1"/>
            <a:endCxn id="1869" idx="3"/>
          </p:cNvCxnSpPr>
          <p:nvPr/>
        </p:nvCxnSpPr>
        <p:spPr>
          <a:xfrm flipH="1">
            <a:off x="2866823" y="4030866"/>
            <a:ext cx="1244100" cy="492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898" name="Shape 1898"/>
          <p:cNvCxnSpPr>
            <a:stCxn id="1891" idx="1"/>
            <a:endCxn id="1872" idx="3"/>
          </p:cNvCxnSpPr>
          <p:nvPr/>
        </p:nvCxnSpPr>
        <p:spPr>
          <a:xfrm rot="10800000">
            <a:off x="3384992" y="2578249"/>
            <a:ext cx="721800" cy="447600"/>
          </a:xfrm>
          <a:prstGeom prst="bentConnector3">
            <a:avLst>
              <a:gd fmla="val 19250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899" name="Shape 1899"/>
          <p:cNvCxnSpPr>
            <a:stCxn id="1892" idx="1"/>
            <a:endCxn id="1887" idx="2"/>
          </p:cNvCxnSpPr>
          <p:nvPr/>
        </p:nvCxnSpPr>
        <p:spPr>
          <a:xfrm rot="10800000">
            <a:off x="1213332" y="3561175"/>
            <a:ext cx="2887800" cy="1434300"/>
          </a:xfrm>
          <a:prstGeom prst="bentConnector2">
            <a:avLst/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900" name="Shape 1900"/>
          <p:cNvCxnSpPr>
            <a:stCxn id="1890" idx="3"/>
            <a:endCxn id="1893" idx="1"/>
          </p:cNvCxnSpPr>
          <p:nvPr/>
        </p:nvCxnSpPr>
        <p:spPr>
          <a:xfrm>
            <a:off x="8444751" y="4030866"/>
            <a:ext cx="564900" cy="1377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 txBox="1"/>
          <p:nvPr>
            <p:ph idx="1" type="body"/>
          </p:nvPr>
        </p:nvSpPr>
        <p:spPr>
          <a:xfrm>
            <a:off x="272705" y="12331"/>
            <a:ext cx="817204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가속 아이템 사용 )</a:t>
            </a:r>
          </a:p>
        </p:txBody>
      </p:sp>
      <p:grpSp>
        <p:nvGrpSpPr>
          <p:cNvPr id="1906" name="Shape 1906"/>
          <p:cNvGrpSpPr/>
          <p:nvPr/>
        </p:nvGrpSpPr>
        <p:grpSpPr>
          <a:xfrm>
            <a:off x="624845" y="714475"/>
            <a:ext cx="3205474" cy="5688815"/>
            <a:chOff x="624845" y="714475"/>
            <a:chExt cx="3205474" cy="5688815"/>
          </a:xfrm>
        </p:grpSpPr>
        <p:pic>
          <p:nvPicPr>
            <p:cNvPr id="1907" name="Shape 19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4845" y="714475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8" name="Shape 1908"/>
            <p:cNvSpPr/>
            <p:nvPr/>
          </p:nvSpPr>
          <p:spPr>
            <a:xfrm>
              <a:off x="627777" y="714475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1023688" y="742320"/>
              <a:ext cx="2766879" cy="289995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0" name="Shape 19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88026" y="779860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1" name="Shape 19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41448" y="791987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2" name="Shape 19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93958" y="789191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3" name="Shape 19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29419" y="779860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4" name="Shape 1914"/>
            <p:cNvSpPr/>
            <p:nvPr/>
          </p:nvSpPr>
          <p:spPr>
            <a:xfrm>
              <a:off x="1262691" y="781579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1918941" y="775356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2621850" y="787795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3315435" y="772243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grpSp>
          <p:nvGrpSpPr>
            <p:cNvPr id="1918" name="Shape 1918"/>
            <p:cNvGrpSpPr/>
            <p:nvPr/>
          </p:nvGrpSpPr>
          <p:grpSpPr>
            <a:xfrm>
              <a:off x="702005" y="5896518"/>
              <a:ext cx="636274" cy="438195"/>
              <a:chOff x="4489398" y="5962294"/>
              <a:chExt cx="522334" cy="381706"/>
            </a:xfrm>
          </p:grpSpPr>
          <p:sp>
            <p:nvSpPr>
              <p:cNvPr id="1919" name="Shape 1919"/>
              <p:cNvSpPr/>
              <p:nvPr/>
            </p:nvSpPr>
            <p:spPr>
              <a:xfrm>
                <a:off x="4489398" y="5962294"/>
                <a:ext cx="522334" cy="381706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19191"/>
                  </a:gs>
                </a:gsLst>
                <a:lin ang="5400000" scaled="0"/>
              </a:gradFill>
              <a:ln cap="flat" cmpd="sng" w="19050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57150" rotWithShape="0" algn="ctr" dir="5400000" dist="19050">
                  <a:srgbClr val="000000">
                    <a:alpha val="62745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Shape 1920"/>
              <p:cNvSpPr/>
              <p:nvPr/>
            </p:nvSpPr>
            <p:spPr>
              <a:xfrm rot="10800000">
                <a:off x="4572768" y="6054670"/>
                <a:ext cx="336929" cy="205366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1" name="Shape 1921"/>
            <p:cNvSpPr/>
            <p:nvPr/>
          </p:nvSpPr>
          <p:spPr>
            <a:xfrm>
              <a:off x="1437346" y="5952617"/>
              <a:ext cx="1086881" cy="31704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Shape 1922"/>
            <p:cNvSpPr/>
            <p:nvPr/>
          </p:nvSpPr>
          <p:spPr>
            <a:xfrm>
              <a:off x="1605929" y="5979701"/>
              <a:ext cx="776758" cy="254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sp>
          <p:nvSpPr>
            <p:cNvPr id="1923" name="Shape 1923"/>
            <p:cNvSpPr/>
            <p:nvPr/>
          </p:nvSpPr>
          <p:spPr>
            <a:xfrm>
              <a:off x="2648519" y="5948985"/>
              <a:ext cx="1080526" cy="3206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Shape 1924"/>
            <p:cNvSpPr/>
            <p:nvPr/>
          </p:nvSpPr>
          <p:spPr>
            <a:xfrm>
              <a:off x="2677055" y="5985594"/>
              <a:ext cx="10963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업그레이드 취소</a:t>
              </a:r>
            </a:p>
          </p:txBody>
        </p:sp>
      </p:grpSp>
      <p:grpSp>
        <p:nvGrpSpPr>
          <p:cNvPr id="1925" name="Shape 1925"/>
          <p:cNvGrpSpPr/>
          <p:nvPr/>
        </p:nvGrpSpPr>
        <p:grpSpPr>
          <a:xfrm>
            <a:off x="709337" y="1267931"/>
            <a:ext cx="3020086" cy="2920326"/>
            <a:chOff x="1007929" y="1735975"/>
            <a:chExt cx="3020086" cy="2920326"/>
          </a:xfrm>
        </p:grpSpPr>
        <p:sp>
          <p:nvSpPr>
            <p:cNvPr id="1926" name="Shape 1926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Shape 1927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Shape 1928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Shape 1929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1930" name="Shape 19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1" name="Shape 19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2" name="Shape 19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3" name="Shape 1933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1934" name="Shape 1934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1935" name="Shape 1935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1936" name="Shape 1936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Shape 1937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Shape 1938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1939" name="Shape 1939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1940" name="Shape 1940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941" name="Shape 1941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Shape 1942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1945" name="Shape 1945"/>
            <p:cNvSpPr/>
            <p:nvPr/>
          </p:nvSpPr>
          <p:spPr>
            <a:xfrm>
              <a:off x="2041249" y="1759706"/>
              <a:ext cx="12073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</a:t>
              </a: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1947" name="Shape 1947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8" name="Shape 1948"/>
          <p:cNvSpPr/>
          <p:nvPr/>
        </p:nvSpPr>
        <p:spPr>
          <a:xfrm>
            <a:off x="4110923" y="2328475"/>
            <a:ext cx="542834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아이템 사용, 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숫자 공간을 누르면 화면 하단에 키패드 출력.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자신이 보유한 개수보다 많이 입력할 수 없다.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만약 넘어서게 적는다면, 자신이 가진 아이템의 최대값을 입력한다.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자신이 보유한 개수보다 낮게 입력할 수 없다. 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1 아래로는 입력되지 않는다.</a:t>
            </a:r>
          </a:p>
        </p:txBody>
      </p:sp>
      <p:cxnSp>
        <p:nvCxnSpPr>
          <p:cNvPr id="1949" name="Shape 1949"/>
          <p:cNvCxnSpPr>
            <a:stCxn id="1948" idx="1"/>
            <a:endCxn id="1946" idx="3"/>
          </p:cNvCxnSpPr>
          <p:nvPr/>
        </p:nvCxnSpPr>
        <p:spPr>
          <a:xfrm flipH="1">
            <a:off x="3589523" y="3020972"/>
            <a:ext cx="521400" cy="261299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950" name="Shape 19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1247" y="4296267"/>
            <a:ext cx="3143453" cy="2134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Shape 1951"/>
          <p:cNvSpPr/>
          <p:nvPr/>
        </p:nvSpPr>
        <p:spPr>
          <a:xfrm>
            <a:off x="642693" y="5914671"/>
            <a:ext cx="1009302" cy="497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 txBox="1"/>
          <p:nvPr>
            <p:ph idx="1" type="body"/>
          </p:nvPr>
        </p:nvSpPr>
        <p:spPr>
          <a:xfrm>
            <a:off x="272705" y="12331"/>
            <a:ext cx="8172047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무료 건설 / 건설 완료 )</a:t>
            </a:r>
          </a:p>
        </p:txBody>
      </p:sp>
      <p:pic>
        <p:nvPicPr>
          <p:cNvPr id="1957" name="Shape 1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854" y="818843"/>
            <a:ext cx="2323542" cy="261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Shape 1958"/>
          <p:cNvSpPr/>
          <p:nvPr/>
        </p:nvSpPr>
        <p:spPr>
          <a:xfrm>
            <a:off x="1521141" y="1315903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Shape 1959"/>
          <p:cNvSpPr/>
          <p:nvPr/>
        </p:nvSpPr>
        <p:spPr>
          <a:xfrm>
            <a:off x="1523467" y="1408307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1960" name="Shape 1960"/>
          <p:cNvSpPr/>
          <p:nvPr/>
        </p:nvSpPr>
        <p:spPr>
          <a:xfrm>
            <a:off x="1164400" y="2779291"/>
            <a:ext cx="1218138" cy="26736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Shape 1961"/>
          <p:cNvSpPr/>
          <p:nvPr/>
        </p:nvSpPr>
        <p:spPr>
          <a:xfrm>
            <a:off x="1332855" y="2917519"/>
            <a:ext cx="895349" cy="102040"/>
          </a:xfrm>
          <a:prstGeom prst="rect">
            <a:avLst/>
          </a:prstGeom>
          <a:solidFill>
            <a:srgbClr val="833C0B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Shape 1962"/>
          <p:cNvSpPr/>
          <p:nvPr/>
        </p:nvSpPr>
        <p:spPr>
          <a:xfrm>
            <a:off x="1381751" y="2919900"/>
            <a:ext cx="801028" cy="98864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3" name="Shape 1963"/>
          <p:cNvGrpSpPr/>
          <p:nvPr/>
        </p:nvGrpSpPr>
        <p:grpSpPr>
          <a:xfrm>
            <a:off x="1172098" y="2788528"/>
            <a:ext cx="260882" cy="246451"/>
            <a:chOff x="1403508" y="3097632"/>
            <a:chExt cx="210564" cy="198917"/>
          </a:xfrm>
        </p:grpSpPr>
        <p:sp>
          <p:nvSpPr>
            <p:cNvPr id="1964" name="Shape 1964"/>
            <p:cNvSpPr/>
            <p:nvPr/>
          </p:nvSpPr>
          <p:spPr>
            <a:xfrm>
              <a:off x="1403508" y="3097632"/>
              <a:ext cx="210564" cy="198917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Shape 1965"/>
            <p:cNvSpPr/>
            <p:nvPr/>
          </p:nvSpPr>
          <p:spPr>
            <a:xfrm rot="-5400000">
              <a:off x="1436859" y="3114827"/>
              <a:ext cx="138121" cy="137912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6" name="Shape 1966"/>
          <p:cNvSpPr/>
          <p:nvPr/>
        </p:nvSpPr>
        <p:spPr>
          <a:xfrm>
            <a:off x="1521157" y="2742875"/>
            <a:ext cx="521296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00:03:15</a:t>
            </a:r>
          </a:p>
        </p:txBody>
      </p:sp>
      <p:sp>
        <p:nvSpPr>
          <p:cNvPr id="1967" name="Shape 1967"/>
          <p:cNvSpPr/>
          <p:nvPr/>
        </p:nvSpPr>
        <p:spPr>
          <a:xfrm>
            <a:off x="3220966" y="818843"/>
            <a:ext cx="509047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무료 건설이 가능한 시간일 때.</a:t>
            </a:r>
          </a:p>
        </p:txBody>
      </p:sp>
      <p:sp>
        <p:nvSpPr>
          <p:cNvPr id="1968" name="Shape 1968"/>
          <p:cNvSpPr/>
          <p:nvPr/>
        </p:nvSpPr>
        <p:spPr>
          <a:xfrm>
            <a:off x="3385966" y="1132391"/>
            <a:ext cx="3119608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무료 건설이 가능한 시간은 기본 5분입니다.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VIP 레벨에 따라 변동이 있습니다.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무료 아이콘을 누를 경우 건물이 즉시 완성됩니다.</a:t>
            </a:r>
          </a:p>
        </p:txBody>
      </p:sp>
      <p:sp>
        <p:nvSpPr>
          <p:cNvPr id="1969" name="Shape 1969"/>
          <p:cNvSpPr/>
          <p:nvPr/>
        </p:nvSpPr>
        <p:spPr>
          <a:xfrm>
            <a:off x="3382335" y="2096776"/>
            <a:ext cx="509047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진행도를 알려줍니다.</a:t>
            </a:r>
          </a:p>
        </p:txBody>
      </p:sp>
      <p:cxnSp>
        <p:nvCxnSpPr>
          <p:cNvPr id="1970" name="Shape 1970"/>
          <p:cNvCxnSpPr>
            <a:stCxn id="1969" idx="1"/>
            <a:endCxn id="1960" idx="3"/>
          </p:cNvCxnSpPr>
          <p:nvPr/>
        </p:nvCxnSpPr>
        <p:spPr>
          <a:xfrm flipH="1">
            <a:off x="2382435" y="2253550"/>
            <a:ext cx="999900" cy="659400"/>
          </a:xfrm>
          <a:prstGeom prst="bentConnector3">
            <a:avLst>
              <a:gd fmla="val 15925" name="adj1"/>
            </a:avLst>
          </a:prstGeom>
          <a:noFill/>
          <a:ln cap="flat" cmpd="sng" w="38100">
            <a:solidFill>
              <a:srgbClr val="ED7D3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</a:t>
            </a:r>
          </a:p>
        </p:txBody>
      </p:sp>
      <p:graphicFrame>
        <p:nvGraphicFramePr>
          <p:cNvPr id="108" name="Shape 108"/>
          <p:cNvGraphicFramePr/>
          <p:nvPr/>
        </p:nvGraphicFramePr>
        <p:xfrm>
          <a:off x="689452" y="7683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{915A5666-BABF-4AD0-8F5B-63399EA565F6}</a:tableStyleId>
              </a:tblPr>
              <a:tblGrid>
                <a:gridCol w="1301275"/>
                <a:gridCol w="6219825"/>
              </a:tblGrid>
              <a:tr h="33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단 어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정의 내용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42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소원 보너스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소원 포인트를 소모하여 구매 가능한 상품을 이야기 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4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소원 포인트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소원 보너스를 받기 위해 누적해야만 하는 포인트를 말합니다.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4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보너스 등급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소원 보너스가 S, A, B, C, F 등급으로 나뉘어져 있는 것을 이야기합니다.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852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기본 자원 지급량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소원 1회당 유저가 얻을 수 있는 자원량입니다.</a:t>
                      </a:r>
                      <a:b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여신의 샘 건물 레벨을 기준으로 데이터 테이블에 명시된 값을 참고합니다.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4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증가 자원량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소원을 1회 사용할 때마다 증가하는 자원 값입니다.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1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641825" y="550418"/>
            <a:ext cx="11112208" cy="3524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“여신의 샘”  건물 기능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업그레이드에 따라서 사용할 수 있는 무료 소원 횟수가 증가한다.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만약, 무료 횟수가 갱신이 되기 전, 여신의 샘 업그레이드로 횟수가 증가했다면 남은 무료 횟수에서 증가한 만큼 더해줍니다.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업그레이드 레벨에 따라, 소원을 사용하여 얻을 수 있는 자원의 종류의 잠금이 해제됩니다.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여신의 샘 건물 레벨과는 별개로, 소원 기능의 자원 제한은 타운 레벨의 영향을 받습니다.</a:t>
            </a:r>
            <a:b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기존 식량, 목재 밖에 없던 소원의 샘에 타운 레벨이 상승하여 석재를 쓸 수 있게 된다면, 여신의 샘에서 석재 버튼이 잠금이 해제됩니다.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업그레이드에 따라서 소원 1회당 얻을 수 있는 기본 자원 값이 증가합니다.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기본 자원 값은 데이터 테이블에 명시된 값만큼 증가합니다.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건물의 레벨은 타운 레벨보다 높을 수 없습니다.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ex) 타운레벨이 10일 때, 여신의 샘은 최대 10레벨까지 업그레이드 가능합니다.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샘은 철거할 수 없습니다.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641827" y="550420"/>
            <a:ext cx="9879417" cy="6307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“소원” 의 정의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별개의 슬롯을 가지고 있는 식량, 목재, 석재, 철광석의 버튼을 누르는 것으로 자원을 획득하는 방식을 </a:t>
            </a: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“소원” </a:t>
            </a: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이라고 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소원은 하루에 최대 200번만 사용할 수 있습니다.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무료 소원 횟수와 크라운을 소모하여 사용한 소원 횟수를 모두 포함하여 200회를 넘길 수 없습니다.</a:t>
            </a: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이 횟수는 매일 데이터 테이블에 정의된 시간에 200회로 리셋됩니다.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소원을 사용할 때, 데이터 테이블에 명시되어 있는 확률에 따라 x2, x5, x10만큼의 배율 보너스가 적용됩니다.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적용된 배율만큼 자원을 추가 더 획득합니다.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매일 데이터 테이블에 명시된 일정 횟수만큼 무료로 소원을 사용할 수 있습니다.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무료 소원의 횟수는 여신의 샘 건물 레벨 수치가 높을 수록 많아집니다.</a:t>
            </a: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무료 소원의 횟수는 매일 데이터 테이블에 정의된 시간에 데이터 테이블에 명시된 수치로 리셋됩니다.</a:t>
            </a: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남은 무료 소원의 횟수가 데이터 테이블에 명시된 수치보다 많다면 기존 횟수를 유지합니다. 테이블에 명시된 수치보다 적다면, 명시된 수치로 리셋합니다.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소원 횟수가 ‘0’이 되면 크라운을 소모하면 소원을 더 사용할 수 있습니다.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크라운 소모 값은 자원 슬롯별로 따로 존재하며, 각각 사용할 때마다 따로 증가합니다.</a:t>
            </a: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크라운 소모 첫 시작 값은 2크라운이며 사용 횟수에 따라 소모 값이 2크라운 씩 증가합니다.</a:t>
            </a: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크라운 소모 값은 50 크라운을 넘길 수 없습니다</a:t>
            </a: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Ex) 크라운을 사용하여 식량에 4번, 목재에 2번 사용 했다면 다음 크라운 소모 값은 식량이 10크라운, 목재가 6크라운입니다.</a:t>
            </a: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특정 아이템을 사용하여 무료 소원 횟수를 충전할 수 있습니다.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충전된 무료 횟수만큼 유저는 크라운을 소모하지 않고 소원을 사용할 수 있습니다.</a:t>
            </a:r>
            <a:b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크라운으로 소원을 사용하고 있었더라도 무료 소원이 충전된 경우, 무료소원이 먼저 소모됩니다.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2</a:t>
            </a:r>
          </a:p>
        </p:txBody>
      </p:sp>
      <p:graphicFrame>
        <p:nvGraphicFramePr>
          <p:cNvPr id="121" name="Shape 121"/>
          <p:cNvGraphicFramePr/>
          <p:nvPr/>
        </p:nvGraphicFramePr>
        <p:xfrm>
          <a:off x="9651220" y="16218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{915A5666-BABF-4AD0-8F5B-63399EA565F6}</a:tableStyleId>
              </a:tblPr>
              <a:tblGrid>
                <a:gridCol w="587575"/>
                <a:gridCol w="587575"/>
                <a:gridCol w="587575"/>
                <a:gridCol w="587575"/>
              </a:tblGrid>
              <a:tr h="121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구분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X 2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X 5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X 10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121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확률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17%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10%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3%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22" name="Shape 122"/>
          <p:cNvSpPr/>
          <p:nvPr/>
        </p:nvSpPr>
        <p:spPr>
          <a:xfrm>
            <a:off x="9414353" y="1259429"/>
            <a:ext cx="2428875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배율 보너스 참고 표</a:t>
            </a:r>
          </a:p>
        </p:txBody>
      </p:sp>
      <p:graphicFrame>
        <p:nvGraphicFramePr>
          <p:cNvPr id="123" name="Shape 123"/>
          <p:cNvGraphicFramePr/>
          <p:nvPr/>
        </p:nvGraphicFramePr>
        <p:xfrm>
          <a:off x="1704975" y="4826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{70C6D9A2-A4B7-4A8E-A18B-3CC60E76D359}</a:tableStyleId>
              </a:tblPr>
              <a:tblGrid>
                <a:gridCol w="590550"/>
                <a:gridCol w="590550"/>
                <a:gridCol w="590550"/>
                <a:gridCol w="590550"/>
                <a:gridCol w="590550"/>
                <a:gridCol w="590550"/>
              </a:tblGrid>
              <a:tr h="123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1회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2회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3회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4회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5회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123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식량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8D08C"/>
                    </a:solidFill>
                  </a:tcPr>
                </a:tc>
              </a:tr>
              <a:tr h="123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목재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T="47625" marB="47625" marR="95250" marL="95250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3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641827" y="550420"/>
            <a:ext cx="9540397" cy="2119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“자원 획득” 의 정의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소원을 사용하여 자원을 획득 할 때에는 데이터 테이블에 명시된 기본 지급 자원량을 기준으로 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소원을 사용하여 자원을 획득할 때마다 해당 자원의 다음 지급 자원량이 증가합니다.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각 자원 슬롯마다 소원 사용 횟수에 따른 지급 자원량 증가가 별개로 이루어집니다.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지급 자원량 증가 계산식 :</a:t>
            </a: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((</a:t>
            </a:r>
            <a:r>
              <a:rPr b="1" lang="ko-KR" sz="1100">
                <a:solidFill>
                  <a:schemeClr val="dk1"/>
                </a:solidFill>
              </a:rPr>
              <a:t>해당 자원에 사용된 소원 횟수) * </a:t>
            </a: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기본 자원 지급량 / 100 ) * ( 0.3 + ( 해당 자원에 사용된 소원 횟수 * 0.001 ) ))</a:t>
            </a:r>
            <a:b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소수점 이하는 반올림하지 않고 버립니다.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증가한 자원량은 매일 데이터 테이블에 정의된 시간에 리셋됩니다.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1" name="Shape 131"/>
          <p:cNvGraphicFramePr/>
          <p:nvPr/>
        </p:nvGraphicFramePr>
        <p:xfrm>
          <a:off x="6205494" y="31445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{745387F3-3F4C-4AF9-BF9D-7B068DB45E23}</a:tableStyleId>
              </a:tblPr>
              <a:tblGrid>
                <a:gridCol w="745950"/>
                <a:gridCol w="1102500"/>
                <a:gridCol w="845600"/>
                <a:gridCol w="689350"/>
              </a:tblGrid>
              <a:tr h="16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소원 횟수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기본 자원 지급량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증가 자원량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증가 비율</a:t>
                      </a:r>
                    </a:p>
                  </a:txBody>
                  <a:tcPr marT="45725" marB="45725" marR="91450" marL="91450" anchor="ctr"/>
                </a:tc>
              </a:tr>
              <a:tr h="16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/>
                        <a:t>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9000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0</a:t>
                      </a:r>
                    </a:p>
                  </a:txBody>
                  <a:tcPr marT="45725" marB="45725" marR="91450" marL="91450" anchor="ctr"/>
                </a:tc>
              </a:tr>
              <a:tr h="16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/>
                        <a:t>1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9027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0.3</a:t>
                      </a:r>
                    </a:p>
                  </a:txBody>
                  <a:tcPr marT="45725" marB="45725" marR="91450" marL="91450" anchor="ctr"/>
                </a:tc>
              </a:tr>
              <a:tr h="16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/>
                        <a:t>2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9054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0.301</a:t>
                      </a:r>
                    </a:p>
                  </a:txBody>
                  <a:tcPr marT="45725" marB="45725" marR="91450" marL="91450" anchor="ctr"/>
                </a:tc>
              </a:tr>
              <a:tr h="16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/>
                        <a:t>3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9081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0.302</a:t>
                      </a:r>
                    </a:p>
                  </a:txBody>
                  <a:tcPr marT="45725" marB="45725" marR="91450" marL="91450" anchor="ctr"/>
                </a:tc>
              </a:tr>
              <a:tr h="16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/>
                        <a:t>4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9108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0.303</a:t>
                      </a:r>
                    </a:p>
                  </a:txBody>
                  <a:tcPr marT="45725" marB="45725" marR="91450" marL="91450" anchor="ctr"/>
                </a:tc>
              </a:tr>
              <a:tr h="16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/>
                        <a:t>5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9135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0304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32" name="Shape 132"/>
          <p:cNvSpPr txBox="1"/>
          <p:nvPr/>
        </p:nvSpPr>
        <p:spPr>
          <a:xfrm>
            <a:off x="6205492" y="2831121"/>
            <a:ext cx="3081537" cy="295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2777"/>
              <a:buFont typeface="Arial"/>
              <a:buChar char="•"/>
            </a:pPr>
            <a:r>
              <a:rPr b="1" i="0" lang="ko-KR" sz="9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사용에 따른 자원 증가 예시</a:t>
            </a:r>
          </a:p>
        </p:txBody>
      </p:sp>
      <p:graphicFrame>
        <p:nvGraphicFramePr>
          <p:cNvPr id="133" name="Shape 133"/>
          <p:cNvGraphicFramePr/>
          <p:nvPr/>
        </p:nvGraphicFramePr>
        <p:xfrm>
          <a:off x="1490429" y="31267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{70C6D9A2-A4B7-4A8E-A18B-3CC60E76D359}</a:tableStyleId>
              </a:tblPr>
              <a:tblGrid>
                <a:gridCol w="771525"/>
                <a:gridCol w="771525"/>
                <a:gridCol w="771525"/>
                <a:gridCol w="771525"/>
                <a:gridCol w="771525"/>
              </a:tblGrid>
              <a:tr h="437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건물 레벨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식량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목재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석재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철광석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9000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9000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9120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9120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1520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355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9240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9240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1540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9360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9360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1560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365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9480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9480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1580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9600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9600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375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9720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9720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1620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DEEF"/>
                    </a:solidFill>
                  </a:tcPr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9840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9840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1640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385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9EFF7"/>
                    </a:solidFill>
                  </a:tcPr>
                </a:tc>
              </a:tr>
              <a:tr h="24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14880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14880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2480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595</a:t>
                      </a:r>
                    </a:p>
                  </a:txBody>
                  <a:tcPr marT="9525" marB="45725" marR="9525" marL="9525" anchor="ctr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</a:tr>
            </a:tbl>
          </a:graphicData>
        </a:graphic>
      </p:graphicFrame>
      <p:sp>
        <p:nvSpPr>
          <p:cNvPr id="134" name="Shape 134"/>
          <p:cNvSpPr txBox="1"/>
          <p:nvPr/>
        </p:nvSpPr>
        <p:spPr>
          <a:xfrm>
            <a:off x="1490429" y="2831121"/>
            <a:ext cx="3081537" cy="295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2777"/>
              <a:buFont typeface="Arial"/>
              <a:buChar char="•"/>
            </a:pPr>
            <a:r>
              <a:rPr b="1" i="0" lang="ko-KR" sz="9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자원 지급량 참고 표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490429" y="5793158"/>
            <a:ext cx="3081537" cy="925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식량과 목재 : 건물 레벨 당 120씩 증가</a:t>
            </a: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석재 : 건물 레벨 당 20씩 증가</a:t>
            </a: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철광석 : 건물 레벨당 5 씩증가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4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641827" y="550418"/>
            <a:ext cx="9230142" cy="4120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“소원 보너스” 의 정의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보너스는 소원 포인트를 소모하여 받을 수 있는 보상품입니다.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포인트는 소원을 사용할 때마다 1포인트 씩 받습니다.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소원을 사용할 때, 배율 보너스가 적용되었다면 그 배율만큼 소원 포인트도 배율 보너스를 받습니다.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보너스는 S, A, B, C, F 등급으로 나누어져 있으며 각 등급의 보상품이 다르고, 보상을 받기 위한 요구포인트도 다릅니다.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소원 보너스 각 등급의 요구 포인트는 데이터 테이블에 명시된 포인트를 기준으로 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보너스를 받게 될 때, 유저가 보유한 소원 포인트로 받을 수 있는 최고 등급의 보상만 지급합니다.</a:t>
            </a:r>
            <a:b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보상 지급은 데이터 테이블에 명시된 보상품을 지급합니다.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보너스를 받게 되면 지급 받은 보상의 요구 포인트만큼 유저의 보유 포인트에서 차감됩니다.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보너스는 하루에 한 번만 받을 수 있으며, 이 제한은 매일 데이터 테이블에 정의된 시간에 리셋됩니다.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소원 포인트는 누적량에 제한이 없습니다.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3" name="Shape 143"/>
          <p:cNvGraphicFramePr/>
          <p:nvPr/>
        </p:nvGraphicFramePr>
        <p:xfrm>
          <a:off x="9683874" y="8930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{915A5666-BABF-4AD0-8F5B-63399EA565F6}</a:tableStyleId>
              </a:tblPr>
              <a:tblGrid>
                <a:gridCol w="466725"/>
                <a:gridCol w="876300"/>
              </a:tblGrid>
              <a:tr h="289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등급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요구 포인트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266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 u="none" cap="none" strike="noStrike"/>
                        <a:t>S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350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66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 u="none" cap="none" strike="noStrike"/>
                        <a:t>A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200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66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 u="none" cap="none" strike="noStrike"/>
                        <a:t>B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100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66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00" u="none" cap="none" strike="noStrike"/>
                        <a:t>C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30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4" name="Shape 144"/>
          <p:cNvSpPr/>
          <p:nvPr/>
        </p:nvSpPr>
        <p:spPr>
          <a:xfrm>
            <a:off x="9683874" y="550418"/>
            <a:ext cx="2400299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5454"/>
              <a:buFont typeface="Arial"/>
              <a:buChar char="•"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등급 참고 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Shape 149"/>
          <p:cNvGrpSpPr/>
          <p:nvPr/>
        </p:nvGrpSpPr>
        <p:grpSpPr>
          <a:xfrm>
            <a:off x="623998" y="706691"/>
            <a:ext cx="3208406" cy="5688815"/>
            <a:chOff x="5154139" y="734399"/>
            <a:chExt cx="3208406" cy="5688815"/>
          </a:xfrm>
        </p:grpSpPr>
        <p:grpSp>
          <p:nvGrpSpPr>
            <p:cNvPr id="150" name="Shape 150"/>
            <p:cNvGrpSpPr/>
            <p:nvPr/>
          </p:nvGrpSpPr>
          <p:grpSpPr>
            <a:xfrm>
              <a:off x="5157069" y="734399"/>
              <a:ext cx="3205475" cy="5688815"/>
              <a:chOff x="4091026" y="791268"/>
              <a:chExt cx="3205475" cy="5688815"/>
            </a:xfrm>
          </p:grpSpPr>
          <p:pic>
            <p:nvPicPr>
              <p:cNvPr id="151" name="Shape 15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091026" y="791268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" name="Shape 152"/>
              <p:cNvSpPr/>
              <p:nvPr/>
            </p:nvSpPr>
            <p:spPr>
              <a:xfrm>
                <a:off x="4093957" y="791268"/>
                <a:ext cx="3165195" cy="5688815"/>
              </a:xfrm>
              <a:prstGeom prst="rect">
                <a:avLst/>
              </a:prstGeom>
              <a:solidFill>
                <a:schemeClr val="dk1">
                  <a:alpha val="21960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Shape 153"/>
              <p:cNvSpPr/>
              <p:nvPr/>
            </p:nvSpPr>
            <p:spPr>
              <a:xfrm>
                <a:off x="4489869" y="819114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" name="Shape 15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54207" y="85665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Shape 15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07628" y="868780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Shape 15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60139" y="865984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Shape 15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95601" y="856654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" name="Shape 158"/>
              <p:cNvSpPr/>
              <p:nvPr/>
            </p:nvSpPr>
            <p:spPr>
              <a:xfrm>
                <a:off x="4728873" y="858371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5385123" y="85215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6088030" y="864588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6781617" y="849037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grpSp>
            <p:nvGrpSpPr>
              <p:cNvPr id="162" name="Shape 162"/>
              <p:cNvGrpSpPr/>
              <p:nvPr/>
            </p:nvGrpSpPr>
            <p:grpSpPr>
              <a:xfrm>
                <a:off x="4205489" y="5973311"/>
                <a:ext cx="569563" cy="438195"/>
                <a:chOff x="4531748" y="5962294"/>
                <a:chExt cx="522334" cy="381706"/>
              </a:xfrm>
            </p:grpSpPr>
            <p:sp>
              <p:nvSpPr>
                <p:cNvPr id="163" name="Shape 163"/>
                <p:cNvSpPr/>
                <p:nvPr/>
              </p:nvSpPr>
              <p:spPr>
                <a:xfrm>
                  <a:off x="4531748" y="5962294"/>
                  <a:ext cx="522334" cy="381706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AFAFAF"/>
                    </a:gs>
                    <a:gs pos="50000">
                      <a:schemeClr val="accent3"/>
                    </a:gs>
                    <a:gs pos="100000">
                      <a:srgbClr val="919191"/>
                    </a:gs>
                  </a:gsLst>
                  <a:lin ang="5400000" scaled="0"/>
                </a:gradFill>
                <a:ln cap="flat" cmpd="sng" w="19050">
                  <a:solidFill>
                    <a:srgbClr val="FFF2CC"/>
                  </a:solidFill>
                  <a:prstDash val="solid"/>
                  <a:round/>
                  <a:headEnd len="med" w="med" type="none"/>
                  <a:tailEnd len="med" w="med" type="none"/>
                </a:ln>
                <a:effectLst>
                  <a:outerShdw blurRad="57150" rotWithShape="0" algn="ctr" dir="5400000" dist="19050">
                    <a:srgbClr val="000000">
                      <a:alpha val="62745"/>
                    </a:srgbClr>
                  </a:outerShdw>
                </a:effectLst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Shape 164"/>
                <p:cNvSpPr/>
                <p:nvPr/>
              </p:nvSpPr>
              <p:spPr>
                <a:xfrm rot="10800000">
                  <a:off x="4615120" y="6054670"/>
                  <a:ext cx="336929" cy="205366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5" name="Shape 165"/>
              <p:cNvSpPr/>
              <p:nvPr/>
            </p:nvSpPr>
            <p:spPr>
              <a:xfrm>
                <a:off x="6208453" y="6038737"/>
                <a:ext cx="85472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상세 정보</a:t>
                </a:r>
              </a:p>
            </p:txBody>
          </p:sp>
        </p:grpSp>
        <p:sp>
          <p:nvSpPr>
            <p:cNvPr id="166" name="Shape 166"/>
            <p:cNvSpPr/>
            <p:nvPr/>
          </p:nvSpPr>
          <p:spPr>
            <a:xfrm>
              <a:off x="7098514" y="5925546"/>
              <a:ext cx="1136812" cy="419986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7156900" y="5985880"/>
              <a:ext cx="1072730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소원 아이템 사용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5176150" y="4350019"/>
              <a:ext cx="3166686" cy="932852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Shape 1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4694" y="1079486"/>
              <a:ext cx="2949661" cy="320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Shape 170"/>
            <p:cNvSpPr/>
            <p:nvPr/>
          </p:nvSpPr>
          <p:spPr>
            <a:xfrm>
              <a:off x="5154139" y="4360944"/>
              <a:ext cx="3180405" cy="5177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" name="Shape 171"/>
            <p:cNvGrpSpPr/>
            <p:nvPr/>
          </p:nvGrpSpPr>
          <p:grpSpPr>
            <a:xfrm>
              <a:off x="5281742" y="4375890"/>
              <a:ext cx="2952613" cy="1477698"/>
              <a:chOff x="-2781300" y="3697328"/>
              <a:chExt cx="2952613" cy="1549130"/>
            </a:xfrm>
          </p:grpSpPr>
          <p:sp>
            <p:nvSpPr>
              <p:cNvPr id="172" name="Shape 172"/>
              <p:cNvSpPr/>
              <p:nvPr/>
            </p:nvSpPr>
            <p:spPr>
              <a:xfrm>
                <a:off x="-2781300" y="3697328"/>
                <a:ext cx="2952613" cy="1549130"/>
              </a:xfrm>
              <a:prstGeom prst="rect">
                <a:avLst/>
              </a:prstGeom>
              <a:solidFill>
                <a:srgbClr val="262626"/>
              </a:solidFill>
              <a:ln cap="flat" cmpd="sng" w="1905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3" name="Shape 173"/>
              <p:cNvGrpSpPr/>
              <p:nvPr/>
            </p:nvGrpSpPr>
            <p:grpSpPr>
              <a:xfrm>
                <a:off x="-2692558" y="4125033"/>
                <a:ext cx="1348863" cy="449272"/>
                <a:chOff x="-2843842" y="4125033"/>
                <a:chExt cx="1500148" cy="449272"/>
              </a:xfrm>
            </p:grpSpPr>
            <p:grpSp>
              <p:nvGrpSpPr>
                <p:cNvPr id="174" name="Shape 174"/>
                <p:cNvGrpSpPr/>
                <p:nvPr/>
              </p:nvGrpSpPr>
              <p:grpSpPr>
                <a:xfrm>
                  <a:off x="-2843842" y="4125033"/>
                  <a:ext cx="1500148" cy="449272"/>
                  <a:chOff x="4157703" y="3205951"/>
                  <a:chExt cx="1500148" cy="449272"/>
                </a:xfrm>
              </p:grpSpPr>
              <p:sp>
                <p:nvSpPr>
                  <p:cNvPr id="175" name="Shape 175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6" name="Shape 176"/>
                  <p:cNvSpPr/>
                  <p:nvPr/>
                </p:nvSpPr>
                <p:spPr>
                  <a:xfrm>
                    <a:off x="438673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177" name="Shape 177"/>
                  <p:cNvSpPr/>
                  <p:nvPr/>
                </p:nvSpPr>
                <p:spPr>
                  <a:xfrm>
                    <a:off x="4388726" y="33320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178" name="Shape 17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-2795459" y="4269951"/>
                  <a:ext cx="213185" cy="2052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9" name="Shape 17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27546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0" name="Shape 180"/>
                <p:cNvSpPr/>
                <p:nvPr/>
              </p:nvSpPr>
              <p:spPr>
                <a:xfrm>
                  <a:off x="-2062396" y="4232983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2</a:t>
                  </a:r>
                </a:p>
              </p:txBody>
            </p:sp>
          </p:grpSp>
          <p:grpSp>
            <p:nvGrpSpPr>
              <p:cNvPr id="181" name="Shape 181"/>
              <p:cNvGrpSpPr/>
              <p:nvPr/>
            </p:nvGrpSpPr>
            <p:grpSpPr>
              <a:xfrm>
                <a:off x="-2692558" y="4631405"/>
                <a:ext cx="1348863" cy="446488"/>
                <a:chOff x="-2843842" y="4631405"/>
                <a:chExt cx="1500148" cy="446488"/>
              </a:xfrm>
            </p:grpSpPr>
            <p:grpSp>
              <p:nvGrpSpPr>
                <p:cNvPr id="182" name="Shape 182"/>
                <p:cNvGrpSpPr/>
                <p:nvPr/>
              </p:nvGrpSpPr>
              <p:grpSpPr>
                <a:xfrm>
                  <a:off x="-2843842" y="4631405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183" name="Shape 183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Shape 184"/>
                  <p:cNvSpPr/>
                  <p:nvPr/>
                </p:nvSpPr>
                <p:spPr>
                  <a:xfrm>
                    <a:off x="43803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185" name="Shape 185"/>
                  <p:cNvSpPr/>
                  <p:nvPr/>
                </p:nvSpPr>
                <p:spPr>
                  <a:xfrm>
                    <a:off x="4388726" y="331935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186" name="Shape 18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-2808809" y="4786814"/>
                  <a:ext cx="232504" cy="190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7" name="Shape 187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-1535608" y="4764419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8" name="Shape 188"/>
                <p:cNvSpPr/>
                <p:nvPr/>
              </p:nvSpPr>
              <p:spPr>
                <a:xfrm>
                  <a:off x="-2075096" y="4721933"/>
                  <a:ext cx="58701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36</a:t>
                  </a:r>
                </a:p>
              </p:txBody>
            </p:sp>
          </p:grpSp>
          <p:grpSp>
            <p:nvGrpSpPr>
              <p:cNvPr id="189" name="Shape 189"/>
              <p:cNvGrpSpPr/>
              <p:nvPr/>
            </p:nvGrpSpPr>
            <p:grpSpPr>
              <a:xfrm>
                <a:off x="-1292038" y="4125033"/>
                <a:ext cx="1386531" cy="446488"/>
                <a:chOff x="2248139" y="4277054"/>
                <a:chExt cx="1500148" cy="446488"/>
              </a:xfrm>
            </p:grpSpPr>
            <p:grpSp>
              <p:nvGrpSpPr>
                <p:cNvPr id="190" name="Shape 190"/>
                <p:cNvGrpSpPr/>
                <p:nvPr/>
              </p:nvGrpSpPr>
              <p:grpSpPr>
                <a:xfrm>
                  <a:off x="2248139" y="4277054"/>
                  <a:ext cx="1500148" cy="446488"/>
                  <a:chOff x="4157703" y="3205951"/>
                  <a:chExt cx="1500148" cy="446488"/>
                </a:xfrm>
              </p:grpSpPr>
              <p:sp>
                <p:nvSpPr>
                  <p:cNvPr id="191" name="Shape 191"/>
                  <p:cNvSpPr/>
                  <p:nvPr/>
                </p:nvSpPr>
                <p:spPr>
                  <a:xfrm>
                    <a:off x="4157703" y="3232453"/>
                    <a:ext cx="1500148" cy="419986"/>
                  </a:xfrm>
                  <a:prstGeom prst="roundRect">
                    <a:avLst>
                      <a:gd fmla="val 7223" name="adj"/>
                    </a:avLst>
                  </a:prstGeom>
                  <a:gradFill>
                    <a:gsLst>
                      <a:gs pos="0">
                        <a:srgbClr val="9A9A9A"/>
                      </a:gs>
                      <a:gs pos="50000">
                        <a:srgbClr val="8D8D8D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2" name="Shape 192"/>
                  <p:cNvSpPr/>
                  <p:nvPr/>
                </p:nvSpPr>
                <p:spPr>
                  <a:xfrm>
                    <a:off x="4393080" y="3205951"/>
                    <a:ext cx="575799" cy="2330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7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소원 빌기</a:t>
                    </a:r>
                  </a:p>
                </p:txBody>
              </p:sp>
              <p:sp>
                <p:nvSpPr>
                  <p:cNvPr id="193" name="Shape 193"/>
                  <p:cNvSpPr/>
                  <p:nvPr/>
                </p:nvSpPr>
                <p:spPr>
                  <a:xfrm>
                    <a:off x="4395076" y="3325708"/>
                    <a:ext cx="587019" cy="323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50000"/>
                      </a:lnSpc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ko-KR" sz="100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11,000</a:t>
                    </a:r>
                  </a:p>
                </p:txBody>
              </p:sp>
            </p:grpSp>
            <p:pic>
              <p:nvPicPr>
                <p:cNvPr id="194" name="Shape 19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275783" y="4441644"/>
                  <a:ext cx="230219" cy="189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5" name="Shape 19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3553969" y="4427491"/>
                  <a:ext cx="161403" cy="1542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6" name="Shape 196"/>
                <p:cNvSpPr/>
                <p:nvPr/>
              </p:nvSpPr>
              <p:spPr>
                <a:xfrm>
                  <a:off x="3028046" y="4385005"/>
                  <a:ext cx="567783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7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:   8</a:t>
                  </a:r>
                </a:p>
              </p:txBody>
            </p:sp>
          </p:grpSp>
          <p:grpSp>
            <p:nvGrpSpPr>
              <p:cNvPr id="197" name="Shape 197"/>
              <p:cNvGrpSpPr/>
              <p:nvPr/>
            </p:nvGrpSpPr>
            <p:grpSpPr>
              <a:xfrm>
                <a:off x="-1289535" y="4657907"/>
                <a:ext cx="1386531" cy="419986"/>
                <a:chOff x="2250641" y="4809928"/>
                <a:chExt cx="1500148" cy="419986"/>
              </a:xfrm>
            </p:grpSpPr>
            <p:sp>
              <p:nvSpPr>
                <p:cNvPr id="198" name="Shape 198"/>
                <p:cNvSpPr/>
                <p:nvPr/>
              </p:nvSpPr>
              <p:spPr>
                <a:xfrm>
                  <a:off x="2250641" y="4809928"/>
                  <a:ext cx="1500148" cy="419986"/>
                </a:xfrm>
                <a:prstGeom prst="roundRect">
                  <a:avLst>
                    <a:gd fmla="val 7223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Shape 199"/>
                <p:cNvSpPr/>
                <p:nvPr/>
              </p:nvSpPr>
              <p:spPr>
                <a:xfrm>
                  <a:off x="2430422" y="4871053"/>
                  <a:ext cx="1220205" cy="3000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900">
                      <a:solidFill>
                        <a:srgbClr val="0C0C0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타운 n 레벨에 오픈!</a:t>
                  </a:r>
                </a:p>
              </p:txBody>
            </p:sp>
          </p:grpSp>
          <p:sp>
            <p:nvSpPr>
              <p:cNvPr id="200" name="Shape 200"/>
              <p:cNvSpPr/>
              <p:nvPr/>
            </p:nvSpPr>
            <p:spPr>
              <a:xfrm>
                <a:off x="-2180799" y="3727026"/>
                <a:ext cx="1753042" cy="293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오늘 남은 소원 횟수 : 194</a:t>
                </a:r>
              </a:p>
            </p:txBody>
          </p:sp>
          <p:cxnSp>
            <p:nvCxnSpPr>
              <p:cNvPr id="201" name="Shape 201"/>
              <p:cNvCxnSpPr/>
              <p:nvPr/>
            </p:nvCxnSpPr>
            <p:spPr>
              <a:xfrm>
                <a:off x="-2692558" y="4058739"/>
                <a:ext cx="2787049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202" name="Shape 202"/>
            <p:cNvSpPr/>
            <p:nvPr/>
          </p:nvSpPr>
          <p:spPr>
            <a:xfrm>
              <a:off x="5281742" y="1065879"/>
              <a:ext cx="2952613" cy="321862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" name="Shape 203"/>
            <p:cNvGrpSpPr/>
            <p:nvPr/>
          </p:nvGrpSpPr>
          <p:grpSpPr>
            <a:xfrm>
              <a:off x="6716828" y="3376769"/>
              <a:ext cx="1602475" cy="883738"/>
              <a:chOff x="6732068" y="3463451"/>
              <a:chExt cx="1602475" cy="883738"/>
            </a:xfrm>
          </p:grpSpPr>
          <p:sp>
            <p:nvSpPr>
              <p:cNvPr id="204" name="Shape 204"/>
              <p:cNvSpPr/>
              <p:nvPr/>
            </p:nvSpPr>
            <p:spPr>
              <a:xfrm>
                <a:off x="6732068" y="3583851"/>
                <a:ext cx="1498641" cy="763337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5" name="Shape 20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786624" y="3649846"/>
                <a:ext cx="486159" cy="48407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06" name="Shape 206"/>
              <p:cNvGrpSpPr/>
              <p:nvPr/>
            </p:nvGrpSpPr>
            <p:grpSpPr>
              <a:xfrm>
                <a:off x="6791387" y="4156327"/>
                <a:ext cx="1371114" cy="140911"/>
                <a:chOff x="1753259" y="3436608"/>
                <a:chExt cx="1255434" cy="110577"/>
              </a:xfrm>
            </p:grpSpPr>
            <p:sp>
              <p:nvSpPr>
                <p:cNvPr id="207" name="Shape 207"/>
                <p:cNvSpPr/>
                <p:nvPr/>
              </p:nvSpPr>
              <p:spPr>
                <a:xfrm>
                  <a:off x="1757706" y="3438989"/>
                  <a:ext cx="518076" cy="10819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Shape 208"/>
                <p:cNvSpPr/>
                <p:nvPr/>
              </p:nvSpPr>
              <p:spPr>
                <a:xfrm>
                  <a:off x="1753259" y="3436608"/>
                  <a:ext cx="1255434" cy="109888"/>
                </a:xfrm>
                <a:prstGeom prst="rect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9" name="Shape 209"/>
              <p:cNvSpPr/>
              <p:nvPr/>
            </p:nvSpPr>
            <p:spPr>
              <a:xfrm>
                <a:off x="7272784" y="3612128"/>
                <a:ext cx="940753" cy="526628"/>
              </a:xfrm>
              <a:prstGeom prst="rect">
                <a:avLst/>
              </a:prstGeom>
              <a:solidFill>
                <a:srgbClr val="0C0C0C">
                  <a:alpha val="60000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Shape 210"/>
              <p:cNvSpPr/>
              <p:nvPr/>
            </p:nvSpPr>
            <p:spPr>
              <a:xfrm>
                <a:off x="7326970" y="3646198"/>
                <a:ext cx="900098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보너스 : A 등급</a:t>
                </a:r>
              </a:p>
            </p:txBody>
          </p:sp>
          <p:pic>
            <p:nvPicPr>
              <p:cNvPr id="211" name="Shape 21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099782" y="3463451"/>
                <a:ext cx="234760" cy="2104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2" name="Shape 212"/>
              <p:cNvSpPr/>
              <p:nvPr/>
            </p:nvSpPr>
            <p:spPr>
              <a:xfrm>
                <a:off x="7387607" y="3861835"/>
                <a:ext cx="773738" cy="245452"/>
              </a:xfrm>
              <a:prstGeom prst="rect">
                <a:avLst/>
              </a:prstGeom>
              <a:solidFill>
                <a:srgbClr val="0C0C0C"/>
              </a:solidFill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 기</a:t>
                </a:r>
              </a:p>
            </p:txBody>
          </p:sp>
        </p:grpSp>
      </p:grpSp>
      <p:sp>
        <p:nvSpPr>
          <p:cNvPr id="213" name="Shape 213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샘 </a:t>
            </a:r>
            <a:r>
              <a:rPr b="0" i="0" lang="ko-KR" sz="175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소원 )</a:t>
            </a:r>
          </a:p>
        </p:txBody>
      </p:sp>
      <p:sp>
        <p:nvSpPr>
          <p:cNvPr id="214" name="Shape 214"/>
          <p:cNvSpPr/>
          <p:nvPr/>
        </p:nvSpPr>
        <p:spPr>
          <a:xfrm>
            <a:off x="4270985" y="723350"/>
            <a:ext cx="3539752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재화 클릭 시, 클릭한 자원 구매 / 사용 화면으로 이동</a:t>
            </a:r>
          </a:p>
        </p:txBody>
      </p:sp>
      <p:cxnSp>
        <p:nvCxnSpPr>
          <p:cNvPr id="215" name="Shape 215"/>
          <p:cNvCxnSpPr>
            <a:stCxn id="214" idx="1"/>
          </p:cNvCxnSpPr>
          <p:nvPr/>
        </p:nvCxnSpPr>
        <p:spPr>
          <a:xfrm rot="10800000">
            <a:off x="3792785" y="879523"/>
            <a:ext cx="478200" cy="6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16" name="Shape 216"/>
          <p:cNvCxnSpPr/>
          <p:nvPr/>
        </p:nvCxnSpPr>
        <p:spPr>
          <a:xfrm flipH="1">
            <a:off x="3032285" y="3461721"/>
            <a:ext cx="1238700" cy="1081799"/>
          </a:xfrm>
          <a:prstGeom prst="bentConnector3">
            <a:avLst>
              <a:gd fmla="val 27066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17" name="Shape 217"/>
          <p:cNvCxnSpPr/>
          <p:nvPr/>
        </p:nvCxnSpPr>
        <p:spPr>
          <a:xfrm flipH="1">
            <a:off x="2727512" y="2065350"/>
            <a:ext cx="1541400" cy="778800"/>
          </a:xfrm>
          <a:prstGeom prst="bentConnector3">
            <a:avLst>
              <a:gd fmla="val 50004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18" name="Shape 218"/>
          <p:cNvCxnSpPr/>
          <p:nvPr/>
        </p:nvCxnSpPr>
        <p:spPr>
          <a:xfrm flipH="1">
            <a:off x="3311892" y="1499667"/>
            <a:ext cx="959093" cy="18757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19" name="Shape 219"/>
          <p:cNvSpPr/>
          <p:nvPr/>
        </p:nvSpPr>
        <p:spPr>
          <a:xfrm>
            <a:off x="4270985" y="1326542"/>
            <a:ext cx="798617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분수 배경</a:t>
            </a:r>
          </a:p>
        </p:txBody>
      </p:sp>
      <p:sp>
        <p:nvSpPr>
          <p:cNvPr id="220" name="Shape 220"/>
          <p:cNvSpPr/>
          <p:nvPr/>
        </p:nvSpPr>
        <p:spPr>
          <a:xfrm>
            <a:off x="4268912" y="1908576"/>
            <a:ext cx="939680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 이미지</a:t>
            </a:r>
          </a:p>
        </p:txBody>
      </p:sp>
      <p:sp>
        <p:nvSpPr>
          <p:cNvPr id="221" name="Shape 221"/>
          <p:cNvSpPr/>
          <p:nvPr/>
        </p:nvSpPr>
        <p:spPr>
          <a:xfrm>
            <a:off x="4321894" y="2156023"/>
            <a:ext cx="3077269" cy="481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여신은 플레이어가 장착 중인 스킬 중,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맨 첫번째 스킬에 해당하는 여신 이미지를 출력한다.</a:t>
            </a:r>
          </a:p>
        </p:txBody>
      </p:sp>
      <p:sp>
        <p:nvSpPr>
          <p:cNvPr id="222" name="Shape 222"/>
          <p:cNvSpPr/>
          <p:nvPr/>
        </p:nvSpPr>
        <p:spPr>
          <a:xfrm>
            <a:off x="4270985" y="3288596"/>
            <a:ext cx="4238219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앞으로 사용할 수 있는 소원 횟수 출력</a:t>
            </a: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70985" y="3743133"/>
            <a:ext cx="2826819" cy="56408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4270985" y="4325735"/>
            <a:ext cx="6080378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무료 소원이 남았을 때의 횟수 </a:t>
            </a: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위 )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유료 소원 사용 중, 아이템 사용으로 인해 무료 소원이 추가된 경우에도 위 화면처럼 출력합니다.</a:t>
            </a:r>
            <a:b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아이템으로 만들어낸 소원은 일일 무료 소원과는 달리 00:00시가 지나도 초기화 되지 않습니다.</a:t>
            </a:r>
          </a:p>
        </p:txBody>
      </p:sp>
      <p:grpSp>
        <p:nvGrpSpPr>
          <p:cNvPr id="225" name="Shape 225"/>
          <p:cNvGrpSpPr/>
          <p:nvPr/>
        </p:nvGrpSpPr>
        <p:grpSpPr>
          <a:xfrm>
            <a:off x="4346192" y="5090346"/>
            <a:ext cx="2816283" cy="414148"/>
            <a:chOff x="4346192" y="5480967"/>
            <a:chExt cx="2816283" cy="414148"/>
          </a:xfrm>
        </p:grpSpPr>
        <p:sp>
          <p:nvSpPr>
            <p:cNvPr id="226" name="Shape 226"/>
            <p:cNvSpPr/>
            <p:nvPr/>
          </p:nvSpPr>
          <p:spPr>
            <a:xfrm>
              <a:off x="4346192" y="5480967"/>
              <a:ext cx="2814365" cy="414148"/>
            </a:xfrm>
            <a:prstGeom prst="rect">
              <a:avLst/>
            </a:prstGeom>
            <a:solidFill>
              <a:srgbClr val="262626"/>
            </a:solidFill>
            <a:ln cap="flat" cmpd="sng" w="1905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4448469" y="5524439"/>
              <a:ext cx="2714006" cy="323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오늘은 더 이상 소원을 사용할 수 없습니다!</a:t>
              </a:r>
            </a:p>
          </p:txBody>
        </p:sp>
      </p:grpSp>
      <p:sp>
        <p:nvSpPr>
          <p:cNvPr id="228" name="Shape 228"/>
          <p:cNvSpPr/>
          <p:nvPr/>
        </p:nvSpPr>
        <p:spPr>
          <a:xfrm>
            <a:off x="4270985" y="5479407"/>
            <a:ext cx="5063514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200회의 최대 소원 횟수를 모두 소모했을 때 </a:t>
            </a:r>
            <a:r>
              <a:rPr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(위)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아이템 소원 횟수가 남아있어도, 위 텍스트를 출력합니다.</a:t>
            </a:r>
            <a:b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소원을 사용할 수 없을 때, 버튼을 눌러도 보상이 받아지지 않습니다.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